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  <p:sldMasterId id="2147484310" r:id="rId5"/>
    <p:sldMasterId id="2147484341" r:id="rId6"/>
    <p:sldMasterId id="2147484366" r:id="rId7"/>
    <p:sldMasterId id="2147484390" r:id="rId8"/>
  </p:sldMasterIdLst>
  <p:notesMasterIdLst>
    <p:notesMasterId r:id="rId33"/>
  </p:notesMasterIdLst>
  <p:handoutMasterIdLst>
    <p:handoutMasterId r:id="rId34"/>
  </p:handoutMasterIdLst>
  <p:sldIdLst>
    <p:sldId id="1408" r:id="rId9"/>
    <p:sldId id="1456" r:id="rId10"/>
    <p:sldId id="1410" r:id="rId11"/>
    <p:sldId id="1474" r:id="rId12"/>
    <p:sldId id="1478" r:id="rId13"/>
    <p:sldId id="1475" r:id="rId14"/>
    <p:sldId id="1431" r:id="rId15"/>
    <p:sldId id="1458" r:id="rId16"/>
    <p:sldId id="1425" r:id="rId17"/>
    <p:sldId id="1477" r:id="rId18"/>
    <p:sldId id="1471" r:id="rId19"/>
    <p:sldId id="1476" r:id="rId20"/>
    <p:sldId id="1472" r:id="rId21"/>
    <p:sldId id="1466" r:id="rId22"/>
    <p:sldId id="1459" r:id="rId23"/>
    <p:sldId id="1470" r:id="rId24"/>
    <p:sldId id="1473" r:id="rId25"/>
    <p:sldId id="1461" r:id="rId26"/>
    <p:sldId id="1463" r:id="rId27"/>
    <p:sldId id="1464" r:id="rId28"/>
    <p:sldId id="1465" r:id="rId29"/>
    <p:sldId id="1468" r:id="rId30"/>
    <p:sldId id="1448" r:id="rId31"/>
    <p:sldId id="1467" r:id="rId32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PS İstanbul" id="{A073DAE3-B461-442F-A3D3-6642BD875E45}">
          <p14:sldIdLst>
            <p14:sldId id="1408"/>
            <p14:sldId id="1456"/>
            <p14:sldId id="1410"/>
            <p14:sldId id="1474"/>
            <p14:sldId id="1478"/>
            <p14:sldId id="1475"/>
            <p14:sldId id="1431"/>
            <p14:sldId id="1458"/>
            <p14:sldId id="1425"/>
            <p14:sldId id="1477"/>
            <p14:sldId id="1471"/>
            <p14:sldId id="1476"/>
            <p14:sldId id="1472"/>
            <p14:sldId id="1466"/>
            <p14:sldId id="1459"/>
            <p14:sldId id="1470"/>
            <p14:sldId id="1473"/>
            <p14:sldId id="1461"/>
            <p14:sldId id="1463"/>
            <p14:sldId id="1464"/>
            <p14:sldId id="1465"/>
            <p14:sldId id="1468"/>
            <p14:sldId id="1448"/>
            <p14:sldId id="146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Frank Weigel" initials="FW" lastIdx="1" clrIdx="4">
    <p:extLst>
      <p:ext uri="{19B8F6BF-5375-455C-9EA6-DF929625EA0E}">
        <p15:presenceInfo xmlns:p15="http://schemas.microsoft.com/office/powerpoint/2012/main" userId="Frank Weigel" providerId="None"/>
      </p:ext>
    </p:extLst>
  </p:cmAuthor>
  <p:cmAuthor id="5" name="Serdar Ketenci" initials="SK" lastIdx="3" clrIdx="5">
    <p:extLst>
      <p:ext uri="{19B8F6BF-5375-455C-9EA6-DF929625EA0E}">
        <p15:presenceInfo xmlns:p15="http://schemas.microsoft.com/office/powerpoint/2012/main" userId="S-1-5-21-3500580429-865889798-2650255885-27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  <a:srgbClr val="FFFFFF"/>
    <a:srgbClr val="BAD80A"/>
    <a:srgbClr val="A80000"/>
    <a:srgbClr val="5C2D91"/>
    <a:srgbClr val="0078D7"/>
    <a:srgbClr val="107C10"/>
    <a:srgbClr val="000000"/>
    <a:srgbClr val="D83B01"/>
    <a:srgbClr val="002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3901" autoAdjust="0"/>
  </p:normalViewPr>
  <p:slideViewPr>
    <p:cSldViewPr>
      <p:cViewPr varScale="1">
        <p:scale>
          <a:sx n="91" d="100"/>
          <a:sy n="91" d="100"/>
        </p:scale>
        <p:origin x="19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3894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>
                <a:latin typeface="Segoe UI" pitchFamily="34" charset="0"/>
              </a:rPr>
              <a:t>Microsoft 2016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D045D-9A66-44E7-900A-FC6D0BD4E54A}" type="datetime8">
              <a:rPr lang="en-US" smtClean="0">
                <a:latin typeface="Segoe UI" pitchFamily="34" charset="0"/>
              </a:rPr>
              <a:t>12/12/2019 12:21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r>
              <a:rPr lang="en-US" dirty="0"/>
              <a:t>Microsoft 2016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EEC551-8CDA-4EB6-89BB-2A86C9F091C8}" type="datetime8">
              <a:rPr lang="en-US" smtClean="0"/>
              <a:t>12/12/2019 12:21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12/12/2019 12:21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4253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Ignite 2016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12/12/2019 12:21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24743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2016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12/12/2019 12:21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35460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Ignite 2016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12/12/2019 12:21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44107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Ignite 2016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12/12/2019 12:21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5888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12/12/2019 12:21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45877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results of this testing can be viewed as a report if any prerequisite isn't met. If all prerequisites are met you will see green check-marks beside all the prerequisites, and will be able to continue your hybrid configuration</a:t>
            </a:r>
            <a:endParaRPr lang="tr-TR" dirty="0"/>
          </a:p>
          <a:p>
            <a:endParaRPr lang="tr-TR" dirty="0"/>
          </a:p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part of hybrid configuration for Hybrid Sites, the hybrid picker updates the on-premises farm's authentication realm to match the Office 365 tenant context ID. After the authentication realm is changed, existing SharePoint add-ins fail to authenticate. The hybrid picker will attempt to fix this issue automatically.</a:t>
            </a:r>
          </a:p>
          <a:p>
            <a:endParaRPr lang="tr-TR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Microsoft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12/12/2019 12:21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15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İki thread bir olunca, heap seyran olur.</a:t>
            </a:r>
          </a:p>
          <a:p>
            <a:r>
              <a:rPr lang="tr-TR" dirty="0"/>
              <a:t>Kodu compile etmişler «ya nasip» demiş.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Microsoft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12/12/2019 12:21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585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Microsoft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12/12/2019 12:21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865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39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274702" y="1679645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74701" y="3509753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10333038" y="296863"/>
            <a:ext cx="1828800" cy="461665"/>
          </a:xfrm>
        </p:spPr>
        <p:txBody>
          <a:bodyPr/>
          <a:lstStyle>
            <a:lvl1pPr marL="0" indent="0" algn="r">
              <a:buNone/>
              <a:defRPr sz="2000">
                <a:latin typeface="+mn-lt"/>
              </a:defRPr>
            </a:lvl1pPr>
          </a:lstStyle>
          <a:p>
            <a:pPr lvl="0"/>
            <a:r>
              <a:rPr lang="en-US" dirty="0"/>
              <a:t>Session Code</a:t>
            </a:r>
          </a:p>
        </p:txBody>
      </p:sp>
    </p:spTree>
    <p:extLst>
      <p:ext uri="{BB962C8B-B14F-4D97-AF65-F5344CB8AC3E}">
        <p14:creationId xmlns:p14="http://schemas.microsoft.com/office/powerpoint/2010/main" val="1685010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05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2404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268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977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9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68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Evidence Slide">
    <p:bg bwMode="gray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8584">
                      <a:schemeClr val="tx2"/>
                    </a:gs>
                    <a:gs pos="57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Customer evidence slide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274638" y="1434069"/>
            <a:ext cx="5486400" cy="1827214"/>
          </a:xfrm>
          <a:blipFill>
            <a:blip r:embed="rId2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noFill/>
                <a:latin typeface="+mn-lt"/>
                <a:ea typeface="+mn-ea"/>
                <a:cs typeface="+mn-cs"/>
              </a:defRPr>
            </a:lvl1pPr>
            <a:lvl2pPr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6218237" y="4868863"/>
            <a:ext cx="5945966" cy="18288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146304" rIns="182880" bIns="146304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218237" y="1434069"/>
            <a:ext cx="5943601" cy="3433208"/>
          </a:xfrm>
          <a:blipFill>
            <a:blip r:embed="rId3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algn="ctr"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Your image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989638" y="1836883"/>
            <a:ext cx="0" cy="475482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74638" y="3260725"/>
            <a:ext cx="5486400" cy="3436938"/>
          </a:xfrm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sz="24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218238" y="4868863"/>
            <a:ext cx="5943600" cy="1827214"/>
          </a:xfrm>
        </p:spPr>
        <p:txBody>
          <a:bodyPr lIns="182880" tIns="146304" rIns="182880" bIns="146304" anchor="ctr">
            <a:noAutofit/>
          </a:bodyPr>
          <a:lstStyle>
            <a:lvl1pPr marL="0" indent="0" algn="ctr">
              <a:buNone/>
              <a:defRPr sz="3200">
                <a:gradFill>
                  <a:gsLst>
                    <a:gs pos="27434">
                      <a:srgbClr val="FFFFFF"/>
                    </a:gs>
                    <a:gs pos="54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80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619">
                      <a:schemeClr val="tx1"/>
                    </a:gs>
                    <a:gs pos="26549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784147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934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08698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74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379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159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6245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457200" y="479425"/>
            <a:ext cx="1449939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6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 bwMode="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274638" y="2119164"/>
            <a:ext cx="6400800" cy="27497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39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/>
          <a:srcRect r="40044"/>
          <a:stretch/>
        </p:blipFill>
        <p:spPr>
          <a:xfrm>
            <a:off x="-246501" y="1965643"/>
            <a:ext cx="4736205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4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274702" y="1679645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74701" y="3509753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5897245"/>
            <a:ext cx="12435840" cy="109728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39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0840" y="6294142"/>
            <a:ext cx="1456418" cy="31089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10333038" y="296863"/>
            <a:ext cx="1828800" cy="461665"/>
          </a:xfrm>
        </p:spPr>
        <p:txBody>
          <a:bodyPr/>
          <a:lstStyle>
            <a:lvl1pPr marL="0" indent="0" algn="r">
              <a:buNone/>
              <a:defRPr sz="2000">
                <a:latin typeface="+mn-lt"/>
              </a:defRPr>
            </a:lvl1pPr>
          </a:lstStyle>
          <a:p>
            <a:pPr lvl="0"/>
            <a:r>
              <a:rPr lang="en-US" dirty="0"/>
              <a:t>Session Code</a:t>
            </a:r>
          </a:p>
        </p:txBody>
      </p:sp>
    </p:spTree>
    <p:extLst>
      <p:ext uri="{BB962C8B-B14F-4D97-AF65-F5344CB8AC3E}">
        <p14:creationId xmlns:p14="http://schemas.microsoft.com/office/powerpoint/2010/main" val="1783565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6518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4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065595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3594543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82081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4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82081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4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2383446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707770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662917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Evidence Slide">
    <p:bg bwMode="gray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8584">
                      <a:schemeClr val="tx2"/>
                    </a:gs>
                    <a:gs pos="57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Customer evidence slide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274638" y="1434069"/>
            <a:ext cx="5486400" cy="1827214"/>
          </a:xfrm>
          <a:blipFill>
            <a:blip r:embed="rId2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noFill/>
                <a:latin typeface="+mn-lt"/>
                <a:ea typeface="+mn-ea"/>
                <a:cs typeface="+mn-cs"/>
              </a:defRPr>
            </a:lvl1pPr>
            <a:lvl2pPr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6218237" y="4868863"/>
            <a:ext cx="5945966" cy="18288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146304" rIns="182880" bIns="146304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218237" y="1434069"/>
            <a:ext cx="5943601" cy="3433208"/>
          </a:xfrm>
          <a:blipFill>
            <a:blip r:embed="rId3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algn="ctr"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Your image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989638" y="1836883"/>
            <a:ext cx="0" cy="475482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74638" y="3260725"/>
            <a:ext cx="5486400" cy="3436938"/>
          </a:xfrm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sz="2400">
                <a:latin typeface="+mn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218238" y="4868863"/>
            <a:ext cx="5943600" cy="1827214"/>
          </a:xfrm>
        </p:spPr>
        <p:txBody>
          <a:bodyPr lIns="182880" tIns="146304" rIns="182880" bIns="146304" anchor="ctr">
            <a:noAutofit/>
          </a:bodyPr>
          <a:lstStyle>
            <a:lvl1pPr marL="0" indent="0" algn="ctr">
              <a:buNone/>
              <a:defRPr sz="3200">
                <a:gradFill>
                  <a:gsLst>
                    <a:gs pos="27434">
                      <a:srgbClr val="FFFFFF"/>
                    </a:gs>
                    <a:gs pos="54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533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292519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619">
                      <a:schemeClr val="tx1"/>
                    </a:gs>
                    <a:gs pos="26549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23570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026104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553626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50853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39976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029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650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001290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invGray">
          <a:xfrm>
            <a:off x="464013" y="479425"/>
            <a:ext cx="1436313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56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04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39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274702" y="1679645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74701" y="3509753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350837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6959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100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6698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3401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7478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5276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3588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6755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9964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Evidence Slide">
    <p:bg bwMode="gray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8584">
                      <a:schemeClr val="tx2"/>
                    </a:gs>
                    <a:gs pos="57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Customer evidence slide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274638" y="1434069"/>
            <a:ext cx="5486400" cy="1827214"/>
          </a:xfrm>
          <a:blipFill>
            <a:blip r:embed="rId2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noFill/>
                <a:latin typeface="+mn-lt"/>
                <a:ea typeface="+mn-ea"/>
                <a:cs typeface="+mn-cs"/>
              </a:defRPr>
            </a:lvl1pPr>
            <a:lvl2pPr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6218237" y="4868863"/>
            <a:ext cx="5945966" cy="18288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146304" rIns="182880" bIns="146304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218237" y="1434069"/>
            <a:ext cx="5943601" cy="3433208"/>
          </a:xfrm>
          <a:blipFill>
            <a:blip r:embed="rId3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algn="ctr"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Your image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989638" y="1836883"/>
            <a:ext cx="0" cy="475482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74638" y="3260725"/>
            <a:ext cx="5486400" cy="3436938"/>
          </a:xfrm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sz="2400">
                <a:latin typeface="+mn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218238" y="4868863"/>
            <a:ext cx="5943600" cy="1827214"/>
          </a:xfrm>
        </p:spPr>
        <p:txBody>
          <a:bodyPr lIns="182880" tIns="146304" rIns="182880" bIns="146304" anchor="ctr">
            <a:noAutofit/>
          </a:bodyPr>
          <a:lstStyle>
            <a:lvl1pPr marL="0" indent="0" algn="ctr">
              <a:buNone/>
              <a:defRPr sz="3200">
                <a:gradFill>
                  <a:gsLst>
                    <a:gs pos="27434">
                      <a:srgbClr val="FFFFFF"/>
                    </a:gs>
                    <a:gs pos="54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6698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4088525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619">
                      <a:schemeClr val="tx1"/>
                    </a:gs>
                    <a:gs pos="26549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674993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21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976505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95005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860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538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5388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457200" y="479425"/>
            <a:ext cx="1449939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81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401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39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274702" y="1679645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74701" y="3509753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700704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16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75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8175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630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48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37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090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48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78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Evidence Slide">
    <p:bg bwMode="gray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8584">
                      <a:schemeClr val="tx2"/>
                    </a:gs>
                    <a:gs pos="57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Customer evidence slide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274638" y="1434069"/>
            <a:ext cx="5486400" cy="1827214"/>
          </a:xfrm>
          <a:blipFill>
            <a:blip r:embed="rId2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noFill/>
                <a:latin typeface="+mn-lt"/>
                <a:ea typeface="+mn-ea"/>
                <a:cs typeface="+mn-cs"/>
              </a:defRPr>
            </a:lvl1pPr>
            <a:lvl2pPr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6218237" y="4868863"/>
            <a:ext cx="5945966" cy="18288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146304" rIns="182880" bIns="146304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218237" y="1434069"/>
            <a:ext cx="5943601" cy="3433208"/>
          </a:xfrm>
          <a:blipFill>
            <a:blip r:embed="rId3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algn="ctr"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Your image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989638" y="1836883"/>
            <a:ext cx="0" cy="475482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74638" y="3260725"/>
            <a:ext cx="5486400" cy="3436938"/>
          </a:xfrm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sz="240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218238" y="4868863"/>
            <a:ext cx="5943600" cy="1827214"/>
          </a:xfrm>
        </p:spPr>
        <p:txBody>
          <a:bodyPr lIns="182880" tIns="146304" rIns="182880" bIns="146304" anchor="ctr">
            <a:noAutofit/>
          </a:bodyPr>
          <a:lstStyle>
            <a:lvl1pPr marL="0" indent="0" algn="ctr">
              <a:buNone/>
              <a:defRPr sz="3200">
                <a:gradFill>
                  <a:gsLst>
                    <a:gs pos="27434">
                      <a:srgbClr val="FFFFFF"/>
                    </a:gs>
                    <a:gs pos="54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730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736721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619">
                      <a:schemeClr val="tx1"/>
                    </a:gs>
                    <a:gs pos="26549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46113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29263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930111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5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634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220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9109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457200" y="479425"/>
            <a:ext cx="1449939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58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49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39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0" y="6240963"/>
            <a:ext cx="1278510" cy="274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274702" y="1679645"/>
            <a:ext cx="9143936" cy="1828786"/>
          </a:xfrm>
          <a:noFill/>
        </p:spPr>
        <p:txBody>
          <a:bodyPr lIns="146304" tIns="91440" rIns="146304" bIns="91440" anchor="t" anchorCtr="0"/>
          <a:lstStyle>
            <a:lvl1pPr>
              <a:defRPr sz="5400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74701" y="3509753"/>
            <a:ext cx="7315137" cy="1828007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998377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3671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86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4785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2092881"/>
          </a:xfrm>
        </p:spPr>
        <p:txBody>
          <a:bodyPr>
            <a:spAutoFit/>
          </a:bodyPr>
          <a:lstStyle>
            <a:lvl1pPr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7197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2784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/>
            </a:lvl1pPr>
            <a:lvl2pPr marL="0" indent="0">
              <a:buNone/>
              <a:defRPr sz="2000"/>
            </a:lvl2pPr>
            <a:lvl3pPr marL="231775" indent="0">
              <a:buNone/>
              <a:tabLst/>
              <a:defRPr sz="2000"/>
            </a:lvl3pPr>
            <a:lvl4pPr marL="460375" indent="0">
              <a:buNone/>
              <a:defRPr/>
            </a:lvl4pPr>
            <a:lvl5pPr marL="685800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2561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3309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2425279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200"/>
            </a:lvl1pPr>
            <a:lvl2pPr marL="531166" indent="-233195">
              <a:defRPr sz="2400"/>
            </a:lvl2pPr>
            <a:lvl3pPr marL="699585" indent="-168419">
              <a:tabLst/>
              <a:defRPr sz="2000"/>
            </a:lvl3pPr>
            <a:lvl4pPr marL="880958" indent="-181374">
              <a:defRPr/>
            </a:lvl4pPr>
            <a:lvl5pPr marL="1049377" indent="-168419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8672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5299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Evidence Slide">
    <p:bg bwMode="gray"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8584">
                      <a:schemeClr val="tx2"/>
                    </a:gs>
                    <a:gs pos="57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Customer evidence slide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274638" y="1434069"/>
            <a:ext cx="5486400" cy="1827214"/>
          </a:xfrm>
          <a:blipFill>
            <a:blip r:embed="rId2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noFill/>
                <a:latin typeface="+mn-lt"/>
                <a:ea typeface="+mn-ea"/>
                <a:cs typeface="+mn-cs"/>
              </a:defRPr>
            </a:lvl1pPr>
            <a:lvl2pPr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6218237" y="4868863"/>
            <a:ext cx="5945966" cy="18288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146304" rIns="182880" bIns="146304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218237" y="1434069"/>
            <a:ext cx="5943601" cy="3433208"/>
          </a:xfrm>
          <a:blipFill>
            <a:blip r:embed="rId3"/>
            <a:stretch>
              <a:fillRect/>
            </a:stretch>
          </a:blipFill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algn="ctr">
              <a:defRPr lang="en-US" sz="240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dirty="0"/>
              <a:t>Your image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989638" y="1836883"/>
            <a:ext cx="0" cy="4754828"/>
          </a:xfrm>
          <a:prstGeom prst="line">
            <a:avLst/>
          </a:prstGeom>
          <a:ln w="3175">
            <a:solidFill>
              <a:schemeClr val="tx1">
                <a:alpha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74638" y="3260725"/>
            <a:ext cx="5486400" cy="3436938"/>
          </a:xfrm>
        </p:spPr>
        <p:txBody>
          <a:bodyPr lIns="182880" tIns="146304" rIns="182880" bIns="146304">
            <a:noAutofit/>
          </a:bodyPr>
          <a:lstStyle>
            <a:lvl1pPr marL="0" indent="0">
              <a:buNone/>
              <a:defRPr sz="2400">
                <a:latin typeface="+mn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218238" y="4868863"/>
            <a:ext cx="5943600" cy="1827214"/>
          </a:xfrm>
        </p:spPr>
        <p:txBody>
          <a:bodyPr lIns="182880" tIns="146304" rIns="182880" bIns="146304" anchor="ctr">
            <a:noAutofit/>
          </a:bodyPr>
          <a:lstStyle>
            <a:lvl1pPr marL="0" indent="0" algn="ctr">
              <a:buNone/>
              <a:defRPr sz="3200">
                <a:gradFill>
                  <a:gsLst>
                    <a:gs pos="27434">
                      <a:srgbClr val="FFFFFF"/>
                    </a:gs>
                    <a:gs pos="54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0597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8850">
                      <a:schemeClr val="tx1"/>
                    </a:gs>
                    <a:gs pos="23894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19686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1209973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619">
                      <a:schemeClr val="tx1"/>
                    </a:gs>
                    <a:gs pos="26549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598287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20342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579964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41426"/>
            <a:ext cx="5486399" cy="2012859"/>
          </a:xfrm>
        </p:spPr>
        <p:txBody>
          <a:bodyPr>
            <a:spAutoFit/>
          </a:bodyPr>
          <a:lstStyle>
            <a:lvl1pPr>
              <a:defRPr sz="66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06316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728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510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9" tIns="46639" rIns="46639" bIns="466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7"/>
            <a:ext cx="11887199" cy="1995931"/>
          </a:xfrm>
        </p:spPr>
        <p:txBody>
          <a:bodyPr/>
          <a:lstStyle>
            <a:lvl1pPr marL="0" indent="0">
              <a:buNone/>
              <a:defRPr sz="33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451090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6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457200" y="479425"/>
            <a:ext cx="1449939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36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8" y="1212850"/>
            <a:ext cx="11887200" cy="2443746"/>
          </a:xfrm>
          <a:prstGeom prst="rect">
            <a:avLst/>
          </a:prstGeom>
        </p:spPr>
        <p:txBody>
          <a:bodyPr/>
          <a:lstStyle>
            <a:lvl1pPr marL="2905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36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500" indent="-280988">
              <a:buClr>
                <a:schemeClr val="tx1"/>
              </a:buClr>
              <a:buSzPct val="90000"/>
              <a:buFont typeface="Arial" pitchFamily="34" charset="0"/>
              <a:buChar char="•"/>
              <a:defRPr sz="32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2013" indent="-290513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6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9213" indent="-228600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3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618967" y="0"/>
            <a:ext cx="952401" cy="5766967"/>
            <a:chOff x="12618967" y="0"/>
            <a:chExt cx="952401" cy="5766967"/>
          </a:xfrm>
        </p:grpSpPr>
        <p:grpSp>
          <p:nvGrpSpPr>
            <p:cNvPr id="26" name="Group 25"/>
            <p:cNvGrpSpPr/>
            <p:nvPr userDrawn="1"/>
          </p:nvGrpSpPr>
          <p:grpSpPr>
            <a:xfrm rot="5400000">
              <a:off x="11584220" y="1040742"/>
              <a:ext cx="2698730" cy="629236"/>
              <a:chOff x="1584344" y="4543426"/>
              <a:chExt cx="2698730" cy="629236"/>
            </a:xfrm>
          </p:grpSpPr>
          <p:sp>
            <p:nvSpPr>
              <p:cNvPr id="37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Oragen</a:t>
                </a:r>
                <a:endPara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216 G:59 B:1</a:t>
                </a:r>
                <a:endParaRPr lang="en-US" sz="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1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R:0 G:120 B:215</a:t>
                </a:r>
              </a:p>
            </p:txBody>
          </p:sp>
          <p:sp>
            <p:nvSpPr>
              <p:cNvPr id="42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Gray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R:80 G:80 B:80</a:t>
                </a:r>
              </a:p>
            </p:txBody>
          </p:sp>
          <p:sp>
            <p:nvSpPr>
              <p:cNvPr id="43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Yellow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G:185 B:0</a:t>
                </a:r>
              </a:p>
            </p:txBody>
          </p:sp>
          <p:sp>
            <p:nvSpPr>
              <p:cNvPr id="44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Orange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G:140 B:0</a:t>
                </a:r>
              </a:p>
            </p:txBody>
          </p:sp>
          <p:sp>
            <p:nvSpPr>
              <p:cNvPr id="45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210 G:210 B:210</a:t>
                </a:r>
                <a:endParaRPr lang="en-US" sz="500" dirty="0">
                  <a:gradFill>
                    <a:gsLst>
                      <a:gs pos="37168">
                        <a:srgbClr val="292929"/>
                      </a:gs>
                      <a:gs pos="72000">
                        <a:srgbClr val="292929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Main colors</a:t>
              </a:r>
            </a:p>
          </p:txBody>
        </p:sp>
        <p:sp>
          <p:nvSpPr>
            <p:cNvPr id="32" name="TextBox 31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Red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168 G:0 B:0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R:16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 G:124 B:16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R0 G32 B80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0" r:id="rId1"/>
    <p:sldLayoutId id="2147484295" r:id="rId2"/>
    <p:sldLayoutId id="2147484240" r:id="rId3"/>
    <p:sldLayoutId id="2147484296" r:id="rId4"/>
    <p:sldLayoutId id="2147484241" r:id="rId5"/>
    <p:sldLayoutId id="2147484297" r:id="rId6"/>
    <p:sldLayoutId id="2147484244" r:id="rId7"/>
    <p:sldLayoutId id="2147484298" r:id="rId8"/>
    <p:sldLayoutId id="2147484245" r:id="rId9"/>
    <p:sldLayoutId id="2147484247" r:id="rId10"/>
    <p:sldLayoutId id="2147484331" r:id="rId11"/>
    <p:sldLayoutId id="2147484249" r:id="rId12"/>
    <p:sldLayoutId id="2147484301" r:id="rId13"/>
    <p:sldLayoutId id="2147484251" r:id="rId14"/>
    <p:sldLayoutId id="2147484252" r:id="rId15"/>
    <p:sldLayoutId id="2147484254" r:id="rId16"/>
    <p:sldLayoutId id="2147484365" r:id="rId17"/>
    <p:sldLayoutId id="2147484257" r:id="rId18"/>
    <p:sldLayoutId id="2147484258" r:id="rId19"/>
    <p:sldLayoutId id="2147484260" r:id="rId20"/>
    <p:sldLayoutId id="2147484299" r:id="rId21"/>
    <p:sldLayoutId id="2147484263" r:id="rId22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 userDrawn="1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 userDrawn="1">
          <p15:clr>
            <a:srgbClr val="C35EA4"/>
          </p15:clr>
        </p15:guide>
        <p15:guide id="17" pos="7546" userDrawn="1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 userDrawn="1">
          <p15:clr>
            <a:srgbClr val="5ACBF0"/>
          </p15:clr>
        </p15:guide>
        <p15:guide id="25" orient="horz" pos="302" userDrawn="1">
          <p15:clr>
            <a:srgbClr val="C35EA4"/>
          </p15:clr>
        </p15:guide>
        <p15:guide id="26" orient="horz" pos="4104" userDrawn="1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marL="342900" marR="0" lvl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</a:pPr>
            <a:r>
              <a:rPr lang="en-US" dirty="0"/>
              <a:t>Click to edit Master text styles</a:t>
            </a:r>
          </a:p>
          <a:p>
            <a:pPr marL="584200" marR="0" lvl="1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618967" y="0"/>
            <a:ext cx="952401" cy="5766967"/>
            <a:chOff x="12618967" y="0"/>
            <a:chExt cx="952401" cy="5766967"/>
          </a:xfrm>
        </p:grpSpPr>
        <p:grpSp>
          <p:nvGrpSpPr>
            <p:cNvPr id="19" name="Group 18"/>
            <p:cNvGrpSpPr/>
            <p:nvPr userDrawn="1"/>
          </p:nvGrpSpPr>
          <p:grpSpPr>
            <a:xfrm rot="5400000">
              <a:off x="11584220" y="1040742"/>
              <a:ext cx="2698730" cy="629236"/>
              <a:chOff x="1584344" y="4543426"/>
              <a:chExt cx="2698730" cy="629236"/>
            </a:xfrm>
          </p:grpSpPr>
          <p:sp>
            <p:nvSpPr>
              <p:cNvPr id="25" name="Rectangle 24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Oragen</a:t>
                </a:r>
                <a:endPara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216 G:59 B:1</a:t>
                </a:r>
                <a:endParaRPr lang="en-US" sz="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6" name="Rectangle 25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R:0 G:120 B:215</a:t>
                </a:r>
              </a:p>
            </p:txBody>
          </p:sp>
          <p:sp>
            <p:nvSpPr>
              <p:cNvPr id="27" name="Rectangle 26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Gray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0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R:210 G:210 B:210</a:t>
                </a:r>
              </a:p>
            </p:txBody>
          </p:sp>
          <p:sp>
            <p:nvSpPr>
              <p:cNvPr id="28" name="Rectangle 27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Orange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G:140 B:0</a:t>
                </a:r>
              </a:p>
            </p:txBody>
          </p:sp>
          <p:sp>
            <p:nvSpPr>
              <p:cNvPr id="29" name="Rectangle 28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Blue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0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R:16 G:124 B:16</a:t>
                </a:r>
              </a:p>
            </p:txBody>
          </p:sp>
          <p:sp>
            <p:nvSpPr>
              <p:cNvPr id="30" name="Rectangle 29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Yellow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0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G:185 B:0</a:t>
                </a:r>
              </a:p>
            </p:txBody>
          </p:sp>
        </p:grpSp>
        <p:sp>
          <p:nvSpPr>
            <p:cNvPr id="20" name="TextBox 19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Main colors</a:t>
              </a:r>
            </a:p>
          </p:txBody>
        </p:sp>
        <p:sp>
          <p:nvSpPr>
            <p:cNvPr id="21" name="TextBox 20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BAD80A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37168">
                        <a:srgbClr val="292929"/>
                      </a:gs>
                      <a:gs pos="7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Green </a:t>
              </a:r>
            </a:p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0" kern="1200" baseline="0" dirty="0">
                  <a:gradFill>
                    <a:gsLst>
                      <a:gs pos="37168">
                        <a:srgbClr val="292929"/>
                      </a:gs>
                      <a:gs pos="7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R:168 G:216 B:10</a:t>
              </a:r>
            </a:p>
          </p:txBody>
        </p:sp>
        <p:sp>
          <p:nvSpPr>
            <p:cNvPr id="31" name="Rectangle 30"/>
            <p:cNvSpPr/>
            <p:nvPr userDrawn="1"/>
          </p:nvSpPr>
          <p:spPr bwMode="auto">
            <a:xfrm rot="5400000">
              <a:off x="12328888" y="4270558"/>
              <a:ext cx="869930" cy="289766"/>
            </a:xfrm>
            <a:prstGeom prst="rect">
              <a:avLst/>
            </a:prstGeom>
            <a:solidFill>
              <a:srgbClr val="A80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Red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168 G:0 B:0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2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R0 G32 B80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9032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39" r:id="rId1"/>
    <p:sldLayoutId id="214748434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23" r:id="rId13"/>
    <p:sldLayoutId id="2147484364" r:id="rId14"/>
    <p:sldLayoutId id="2147484324" r:id="rId15"/>
    <p:sldLayoutId id="2147484325" r:id="rId16"/>
    <p:sldLayoutId id="2147484326" r:id="rId17"/>
    <p:sldLayoutId id="2147484327" r:id="rId18"/>
    <p:sldLayoutId id="2147484328" r:id="rId19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lang="en-US" sz="4000" kern="1200" spc="0" baseline="0" dirty="0" smtClean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lang="en-US" sz="2400" kern="1200" spc="0" baseline="0" dirty="0" smtClean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 userDrawn="1">
          <p15:clr>
            <a:srgbClr val="C35EA4"/>
          </p15:clr>
        </p15:guide>
        <p15:guide id="17" pos="7546" userDrawn="1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 userDrawn="1">
          <p15:clr>
            <a:srgbClr val="C35EA4"/>
          </p15:clr>
        </p15:guide>
        <p15:guide id="26" orient="horz" pos="4104" userDrawn="1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618967" y="0"/>
            <a:ext cx="952401" cy="5766967"/>
            <a:chOff x="12618967" y="0"/>
            <a:chExt cx="952401" cy="5766967"/>
          </a:xfrm>
        </p:grpSpPr>
        <p:grpSp>
          <p:nvGrpSpPr>
            <p:cNvPr id="26" name="Group 25"/>
            <p:cNvGrpSpPr/>
            <p:nvPr userDrawn="1"/>
          </p:nvGrpSpPr>
          <p:grpSpPr>
            <a:xfrm rot="5400000">
              <a:off x="11584220" y="1040742"/>
              <a:ext cx="2698730" cy="629236"/>
              <a:chOff x="1584344" y="4543426"/>
              <a:chExt cx="2698730" cy="629236"/>
            </a:xfrm>
          </p:grpSpPr>
          <p:sp>
            <p:nvSpPr>
              <p:cNvPr id="37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Oragen</a:t>
                </a:r>
                <a:endPara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216 G:59 B:1</a:t>
                </a:r>
                <a:endParaRPr lang="en-US" sz="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1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R:0 G:120 B:215</a:t>
                </a:r>
              </a:p>
            </p:txBody>
          </p:sp>
          <p:sp>
            <p:nvSpPr>
              <p:cNvPr id="42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Gray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R:80 G:80 B:80</a:t>
                </a:r>
              </a:p>
            </p:txBody>
          </p:sp>
          <p:sp>
            <p:nvSpPr>
              <p:cNvPr id="43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Yellow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G:185 B:0</a:t>
                </a:r>
              </a:p>
            </p:txBody>
          </p:sp>
          <p:sp>
            <p:nvSpPr>
              <p:cNvPr id="44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Orange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G:140 B:0</a:t>
                </a:r>
              </a:p>
            </p:txBody>
          </p:sp>
          <p:sp>
            <p:nvSpPr>
              <p:cNvPr id="45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210 G:210 B:210</a:t>
                </a:r>
                <a:endParaRPr lang="en-US" sz="500" dirty="0">
                  <a:gradFill>
                    <a:gsLst>
                      <a:gs pos="37168">
                        <a:srgbClr val="292929"/>
                      </a:gs>
                      <a:gs pos="72000">
                        <a:srgbClr val="292929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Main colors</a:t>
              </a:r>
            </a:p>
          </p:txBody>
        </p:sp>
        <p:sp>
          <p:nvSpPr>
            <p:cNvPr id="32" name="TextBox 31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Red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168 G:0 B:0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R:16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 G:124 B:16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R0 G32 B80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255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  <p:sldLayoutId id="2147484354" r:id="rId12"/>
    <p:sldLayoutId id="2147484355" r:id="rId13"/>
    <p:sldLayoutId id="2147484356" r:id="rId14"/>
    <p:sldLayoutId id="2147484357" r:id="rId15"/>
    <p:sldLayoutId id="2147484358" r:id="rId16"/>
    <p:sldLayoutId id="2147484359" r:id="rId17"/>
    <p:sldLayoutId id="2147484360" r:id="rId18"/>
    <p:sldLayoutId id="2147484361" r:id="rId19"/>
    <p:sldLayoutId id="2147484362" r:id="rId20"/>
    <p:sldLayoutId id="2147484363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618967" y="0"/>
            <a:ext cx="952401" cy="5766967"/>
            <a:chOff x="12618967" y="0"/>
            <a:chExt cx="952401" cy="5766967"/>
          </a:xfrm>
        </p:grpSpPr>
        <p:grpSp>
          <p:nvGrpSpPr>
            <p:cNvPr id="26" name="Group 25"/>
            <p:cNvGrpSpPr/>
            <p:nvPr userDrawn="1"/>
          </p:nvGrpSpPr>
          <p:grpSpPr>
            <a:xfrm rot="5400000">
              <a:off x="11584220" y="1040742"/>
              <a:ext cx="2698730" cy="629236"/>
              <a:chOff x="1584344" y="4543426"/>
              <a:chExt cx="2698730" cy="629236"/>
            </a:xfrm>
          </p:grpSpPr>
          <p:sp>
            <p:nvSpPr>
              <p:cNvPr id="37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Oragen</a:t>
                </a:r>
                <a:endPara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216 G:59 B:1</a:t>
                </a:r>
                <a:endParaRPr lang="en-US" sz="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1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R:0 G:120 B:215</a:t>
                </a:r>
              </a:p>
            </p:txBody>
          </p:sp>
          <p:sp>
            <p:nvSpPr>
              <p:cNvPr id="42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Gray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R:80 G:80 B:80</a:t>
                </a:r>
              </a:p>
            </p:txBody>
          </p:sp>
          <p:sp>
            <p:nvSpPr>
              <p:cNvPr id="43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Yellow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G:185 B:0</a:t>
                </a:r>
              </a:p>
            </p:txBody>
          </p:sp>
          <p:sp>
            <p:nvSpPr>
              <p:cNvPr id="44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Orange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G:140 B:0</a:t>
                </a:r>
              </a:p>
            </p:txBody>
          </p:sp>
          <p:sp>
            <p:nvSpPr>
              <p:cNvPr id="45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210 G:210 B:210</a:t>
                </a:r>
                <a:endParaRPr lang="en-US" sz="500" dirty="0">
                  <a:gradFill>
                    <a:gsLst>
                      <a:gs pos="37168">
                        <a:srgbClr val="292929"/>
                      </a:gs>
                      <a:gs pos="72000">
                        <a:srgbClr val="292929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Main colors</a:t>
              </a:r>
            </a:p>
          </p:txBody>
        </p:sp>
        <p:sp>
          <p:nvSpPr>
            <p:cNvPr id="32" name="TextBox 31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Red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168 G:0 B:0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R:16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 G:124 B:16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R0 G32 B80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08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  <p:sldLayoutId id="2147484380" r:id="rId14"/>
    <p:sldLayoutId id="2147484381" r:id="rId15"/>
    <p:sldLayoutId id="2147484382" r:id="rId16"/>
    <p:sldLayoutId id="2147484383" r:id="rId17"/>
    <p:sldLayoutId id="2147484384" r:id="rId18"/>
    <p:sldLayoutId id="2147484385" r:id="rId19"/>
    <p:sldLayoutId id="2147484386" r:id="rId20"/>
    <p:sldLayoutId id="2147484387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618967" y="0"/>
            <a:ext cx="952401" cy="5766967"/>
            <a:chOff x="12618967" y="0"/>
            <a:chExt cx="952401" cy="5766967"/>
          </a:xfrm>
        </p:grpSpPr>
        <p:grpSp>
          <p:nvGrpSpPr>
            <p:cNvPr id="26" name="Group 25"/>
            <p:cNvGrpSpPr/>
            <p:nvPr userDrawn="1"/>
          </p:nvGrpSpPr>
          <p:grpSpPr>
            <a:xfrm rot="5400000">
              <a:off x="11584220" y="1040742"/>
              <a:ext cx="2698730" cy="629236"/>
              <a:chOff x="1584344" y="4543426"/>
              <a:chExt cx="2698730" cy="629236"/>
            </a:xfrm>
          </p:grpSpPr>
          <p:sp>
            <p:nvSpPr>
              <p:cNvPr id="37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Oragen</a:t>
                </a:r>
                <a:endPara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endParaRP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216 G:59 B:1</a:t>
                </a:r>
                <a:endParaRPr lang="en-US" sz="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1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R:0 G:120 B:215</a:t>
                </a:r>
              </a:p>
            </p:txBody>
          </p:sp>
          <p:sp>
            <p:nvSpPr>
              <p:cNvPr id="42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Gray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R:80 G:80 B:80</a:t>
                </a:r>
              </a:p>
            </p:txBody>
          </p:sp>
          <p:sp>
            <p:nvSpPr>
              <p:cNvPr id="43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Yellow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G:185 B:0</a:t>
                </a:r>
              </a:p>
            </p:txBody>
          </p:sp>
          <p:sp>
            <p:nvSpPr>
              <p:cNvPr id="44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Orange</a:t>
                </a:r>
              </a:p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kern="12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R:255 G:140 B:0</a:t>
                </a:r>
              </a:p>
            </p:txBody>
          </p:sp>
          <p:sp>
            <p:nvSpPr>
              <p:cNvPr id="45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 dirty="0"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210 G:210 B:210</a:t>
                </a:r>
                <a:endParaRPr lang="en-US" sz="500" dirty="0">
                  <a:gradFill>
                    <a:gsLst>
                      <a:gs pos="37168">
                        <a:srgbClr val="292929"/>
                      </a:gs>
                      <a:gs pos="72000">
                        <a:srgbClr val="292929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Main colors</a:t>
              </a:r>
            </a:p>
          </p:txBody>
        </p:sp>
        <p:sp>
          <p:nvSpPr>
            <p:cNvPr id="32" name="TextBox 31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 marL="0" algn="l" defTabSz="932742" rtl="0" eaLnBrk="1" latinLnBrk="0" hangingPunct="1"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 kern="1200" dirty="0"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Red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168 G:0 B:0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Light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R:16</a:t>
              </a:r>
              <a:r>
                <a:rPr lang="en-US" sz="500" baseline="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 G:124 B:16</a:t>
              </a:r>
              <a:endParaRPr lang="en-US" sz="500" dirty="0">
                <a:gradFill>
                  <a:gsLst>
                    <a:gs pos="2092">
                      <a:srgbClr val="F8F8F8"/>
                    </a:gs>
                    <a:gs pos="10042">
                      <a:srgbClr val="F8F8F8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 kern="1200" baseline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Dark Blue</a:t>
              </a:r>
            </a:p>
            <a:p>
              <a:pPr algn="l" defTabSz="93247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500" dirty="0"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R0 G32 B80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49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1" r:id="rId1"/>
    <p:sldLayoutId id="2147484392" r:id="rId2"/>
    <p:sldLayoutId id="2147484393" r:id="rId3"/>
    <p:sldLayoutId id="2147484394" r:id="rId4"/>
    <p:sldLayoutId id="2147484395" r:id="rId5"/>
    <p:sldLayoutId id="2147484396" r:id="rId6"/>
    <p:sldLayoutId id="2147484397" r:id="rId7"/>
    <p:sldLayoutId id="2147484398" r:id="rId8"/>
    <p:sldLayoutId id="2147484399" r:id="rId9"/>
    <p:sldLayoutId id="2147484400" r:id="rId10"/>
    <p:sldLayoutId id="2147484401" r:id="rId11"/>
    <p:sldLayoutId id="2147484402" r:id="rId12"/>
    <p:sldLayoutId id="2147484403" r:id="rId13"/>
    <p:sldLayoutId id="2147484404" r:id="rId14"/>
    <p:sldLayoutId id="2147484405" r:id="rId15"/>
    <p:sldLayoutId id="2147484406" r:id="rId16"/>
    <p:sldLayoutId id="2147484407" r:id="rId17"/>
    <p:sldLayoutId id="2147484408" r:id="rId18"/>
    <p:sldLayoutId id="2147484409" r:id="rId19"/>
    <p:sldLayoutId id="2147484410" r:id="rId20"/>
    <p:sldLayoutId id="2147484411" r:id="rId2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4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help/4011177/october-10-2017-cumulative-update-for-sharepoint-enterprise-serve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4" Type="http://schemas.openxmlformats.org/officeDocument/2006/relationships/hyperlink" Target="https://support.microsoft.com/en-us/help/4018386/may-8-2018-update-for-sharepoint-enterprise-server-2016-kb4018386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sharepoint/support/administration/provider-hosted-add-ins-stop-working-and-http-401-error-after-configure-farm-hybrid-featur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sharepoint/hybrid/configure-hybrid-onedrive-for-business" TargetMode="External"/><Relationship Id="rId2" Type="http://schemas.openxmlformats.org/officeDocument/2006/relationships/hyperlink" Target="https://docs.microsoft.com/en-us/sharepoint/hybrid/plan-hybrid-onedrive-for-business" TargetMode="External"/><Relationship Id="rId1" Type="http://schemas.openxmlformats.org/officeDocument/2006/relationships/slideLayout" Target="../slideLayouts/slideLayout71.xml"/><Relationship Id="rId4" Type="http://schemas.openxmlformats.org/officeDocument/2006/relationships/hyperlink" Target="https://docs.microsoft.com/tr-tr/azure/active-directory/saas-apps/sharepoint-on-premises-tutorial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638" y="1209973"/>
            <a:ext cx="8228299" cy="794064"/>
          </a:xfrm>
        </p:spPr>
        <p:txBody>
          <a:bodyPr/>
          <a:lstStyle/>
          <a:p>
            <a:r>
              <a:rPr lang="tr-TR" sz="4400" b="1" dirty="0"/>
              <a:t>OneDrive Hybrid</a:t>
            </a:r>
            <a:endParaRPr lang="en-US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74638" y="3497263"/>
            <a:ext cx="9448799" cy="1846659"/>
          </a:xfrm>
        </p:spPr>
        <p:txBody>
          <a:bodyPr/>
          <a:lstStyle/>
          <a:p>
            <a:r>
              <a:rPr lang="tr-TR" sz="4000" b="1" dirty="0"/>
              <a:t>Buğra Postacı</a:t>
            </a:r>
            <a:r>
              <a:rPr lang="en-US" sz="4000" b="1" dirty="0"/>
              <a:t> </a:t>
            </a:r>
          </a:p>
          <a:p>
            <a:r>
              <a:rPr lang="tr-TR" sz="2800" b="1" dirty="0"/>
              <a:t>Escalation Engineer</a:t>
            </a:r>
            <a:br>
              <a:rPr lang="tr-TR" sz="4000" b="1" dirty="0"/>
            </a:br>
            <a:endParaRPr lang="en-US" sz="4000" b="1" dirty="0"/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10333038" y="296863"/>
            <a:ext cx="1828800" cy="461665"/>
          </a:xfrm>
          <a:prstGeom prst="rect">
            <a:avLst/>
          </a:prstGeom>
        </p:spPr>
        <p:txBody>
          <a:bodyPr/>
          <a:lstStyle>
            <a:lvl1pPr marL="342900" marR="0" indent="-3429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4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84200" marR="0" indent="-2413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8001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7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57300" marR="0" indent="-22860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EA09B5-75C3-4C83-9474-FAACAFEF89B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03237" y="4716462"/>
            <a:ext cx="1681413" cy="360979"/>
            <a:chOff x="457200" y="1643393"/>
            <a:chExt cx="4492753" cy="96454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3670F4A-097D-44B2-9E04-B017F1A91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1FF6A23-B72A-4117-8085-DE2330BA27C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365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Sponsor</a:t>
            </a:r>
            <a:r>
              <a:rPr lang="tr-TR" dirty="0"/>
              <a:t>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40" y="1212848"/>
            <a:ext cx="4495798" cy="4862870"/>
          </a:xfrm>
        </p:spPr>
        <p:txBody>
          <a:bodyPr/>
          <a:lstStyle/>
          <a:p>
            <a:pPr marL="0" indent="0">
              <a:buNone/>
            </a:pPr>
            <a:r>
              <a:rPr lang="tr-TR" sz="2600" b="1" dirty="0"/>
              <a:t>Main</a:t>
            </a:r>
            <a:r>
              <a:rPr lang="en-US" sz="2600" b="1" dirty="0"/>
              <a:t> Sponsor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tr-TR" sz="2600" b="1" dirty="0"/>
              <a:t>P</a:t>
            </a:r>
            <a:r>
              <a:rPr lang="en-US" sz="2600" b="1" dirty="0" err="1"/>
              <a:t>latinum</a:t>
            </a:r>
            <a:r>
              <a:rPr lang="en-US" sz="2600" b="1" dirty="0"/>
              <a:t> Sponsor</a:t>
            </a:r>
          </a:p>
          <a:p>
            <a:pPr marL="0" indent="0">
              <a:buNone/>
            </a:pPr>
            <a:br>
              <a:rPr lang="en-US" sz="2600" dirty="0"/>
            </a:br>
            <a:endParaRPr lang="en-US" sz="2600" dirty="0"/>
          </a:p>
          <a:p>
            <a:pPr marL="0" indent="0">
              <a:buNone/>
            </a:pPr>
            <a:r>
              <a:rPr lang="tr-TR" sz="2600" b="1" dirty="0" err="1"/>
              <a:t>Venue</a:t>
            </a:r>
            <a:r>
              <a:rPr lang="en-US" sz="2600" b="1" dirty="0"/>
              <a:t> Sponsor</a:t>
            </a:r>
          </a:p>
          <a:p>
            <a:pPr marL="0" indent="0">
              <a:buNone/>
            </a:pPr>
            <a:br>
              <a:rPr lang="en-US" sz="2600" dirty="0"/>
            </a:br>
            <a:endParaRPr lang="en-US" sz="2600" dirty="0"/>
          </a:p>
          <a:p>
            <a:pPr marL="0" indent="0">
              <a:buNone/>
            </a:pPr>
            <a:r>
              <a:rPr lang="tr-TR" sz="2600" b="1" dirty="0"/>
              <a:t>Silver Sponsor</a:t>
            </a:r>
            <a:endParaRPr lang="en-US" sz="2600" b="1" dirty="0"/>
          </a:p>
        </p:txBody>
      </p:sp>
      <p:pic>
        <p:nvPicPr>
          <p:cNvPr id="1028" name="Picture 4" descr="Image result for microsoft logo png">
            <a:extLst>
              <a:ext uri="{FF2B5EF4-FFF2-40B4-BE49-F238E27FC236}">
                <a16:creationId xmlns:a16="http://schemas.microsoft.com/office/drawing/2014/main" id="{79F21F69-5886-4E83-B67C-B8EB9DFFD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7" y="4132646"/>
            <a:ext cx="1909927" cy="44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object, clock, meter&#10;&#10;Description automatically generated">
            <a:extLst>
              <a:ext uri="{FF2B5EF4-FFF2-40B4-BE49-F238E27FC236}">
                <a16:creationId xmlns:a16="http://schemas.microsoft.com/office/drawing/2014/main" id="{A423C871-F2AA-4C24-AD1E-DB107F93C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191" y="295274"/>
            <a:ext cx="6096000" cy="1734764"/>
          </a:xfrm>
          <a:prstGeom prst="rect">
            <a:avLst/>
          </a:prstGeom>
        </p:spPr>
      </p:pic>
      <p:pic>
        <p:nvPicPr>
          <p:cNvPr id="12" name="Picture 11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D5FE5131-B4E5-412A-A914-8FC926317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037" y="2686297"/>
            <a:ext cx="1879840" cy="720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8025ECC-E0BA-47CD-B010-49558586BF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8575" y="2722297"/>
            <a:ext cx="2478265" cy="684000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2DDE2D7-D505-4C40-A31A-D0801E5470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4777" y="2508228"/>
            <a:ext cx="1742829" cy="1080000"/>
          </a:xfrm>
          <a:prstGeom prst="rect">
            <a:avLst/>
          </a:prstGeom>
        </p:spPr>
      </p:pic>
      <p:pic>
        <p:nvPicPr>
          <p:cNvPr id="23" name="Picture 22" descr="A picture containing plate, drawing, food&#10;&#10;Description automatically generated">
            <a:extLst>
              <a:ext uri="{FF2B5EF4-FFF2-40B4-BE49-F238E27FC236}">
                <a16:creationId xmlns:a16="http://schemas.microsoft.com/office/drawing/2014/main" id="{3C2D84C1-DBB6-49AC-BEBB-00E1F9B739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0037" y="5402262"/>
            <a:ext cx="1425188" cy="4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7085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Ajanda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7200" cy="5410712"/>
          </a:xfrm>
        </p:spPr>
        <p:txBody>
          <a:bodyPr/>
          <a:lstStyle/>
          <a:p>
            <a:r>
              <a:rPr lang="tr-TR" dirty="0"/>
              <a:t>OneDrive Hybrid - SharePoint On-Prem.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</a:t>
            </a:r>
            <a:r>
              <a:rPr lang="tr-TR" dirty="0"/>
              <a:t>gereksinimler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Ön Koşullar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Hybrid Wizard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Demo - H</a:t>
            </a:r>
            <a:r>
              <a:rPr lang="en-US" dirty="0" err="1"/>
              <a:t>ybrid</a:t>
            </a:r>
            <a:r>
              <a:rPr lang="en-US" dirty="0"/>
              <a:t> OneDrive and Sites</a:t>
            </a:r>
            <a:r>
              <a:rPr lang="tr-TR" dirty="0"/>
              <a:t> Kullanımı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Bilinen Sorunlar (Known</a:t>
            </a:r>
            <a:r>
              <a:rPr lang="en-US" dirty="0"/>
              <a:t> issues</a:t>
            </a:r>
            <a:r>
              <a:rPr lang="tr-TR" dirty="0"/>
              <a:t>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Hata Ayıklama (</a:t>
            </a:r>
            <a:r>
              <a:rPr lang="en-US" dirty="0"/>
              <a:t>Troubleshooting</a:t>
            </a:r>
            <a:r>
              <a:rPr lang="tr-TR" dirty="0"/>
              <a:t>)</a:t>
            </a:r>
            <a:endParaRPr lang="en-US" dirty="0"/>
          </a:p>
          <a:p>
            <a:pPr lv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0917985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ybrid onedrive ile ilgili görsel sonucu">
            <a:extLst>
              <a:ext uri="{FF2B5EF4-FFF2-40B4-BE49-F238E27FC236}">
                <a16:creationId xmlns:a16="http://schemas.microsoft.com/office/drawing/2014/main" id="{A6A7459D-974A-44AF-940A-1BCA00BC5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7" y="1439862"/>
            <a:ext cx="501015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0D68B93-0A64-4580-80FD-2135C31B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7" y="220662"/>
            <a:ext cx="11887200" cy="1403461"/>
          </a:xfrm>
        </p:spPr>
        <p:txBody>
          <a:bodyPr/>
          <a:lstStyle/>
          <a:p>
            <a:r>
              <a:rPr lang="tr-TR" sz="4400" dirty="0"/>
              <a:t>Hybrid OneDrive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90350-E84C-4522-9995-471B15A8802B}"/>
              </a:ext>
            </a:extLst>
          </p:cNvPr>
          <p:cNvSpPr txBox="1"/>
          <p:nvPr/>
        </p:nvSpPr>
        <p:spPr>
          <a:xfrm>
            <a:off x="122237" y="1363662"/>
            <a:ext cx="5024196" cy="2265236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Office 365 Plan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SharePoint Online Tenant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OnPrem SharePoint 2013/16/19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AAD sync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Her kullanıcı için O365 Lisansı</a:t>
            </a:r>
            <a:endParaRPr lang="en-US" sz="24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9261018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74D961-3F77-4125-A9C4-FAD9A41B2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97" y="601662"/>
            <a:ext cx="1195567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3347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C87-E95D-4A1E-9C55-51CE57297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Neden Hybrid OneDrive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11583-6CB7-4BF7-8F5C-E7466E9777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7" y="1363662"/>
            <a:ext cx="11887200" cy="455509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dirty="0"/>
              <a:t>Kullanıcı başına 2GB/1TB/Unlimited Depolama alanı seçeneği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dirty="0"/>
              <a:t>15GB Maksimum dosya boyutu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dirty="0"/>
              <a:t>Kolay Erişim, Düşük Bakım maliyeti.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dirty="0"/>
              <a:t>OnPrem Farm yükünün azaltılması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dirty="0"/>
              <a:t>Kolay paylaşım (External Sharing) ve iş birliği (Collaboration).</a:t>
            </a:r>
          </a:p>
        </p:txBody>
      </p:sp>
    </p:spTree>
    <p:extLst>
      <p:ext uri="{BB962C8B-B14F-4D97-AF65-F5344CB8AC3E}">
        <p14:creationId xmlns:p14="http://schemas.microsoft.com/office/powerpoint/2010/main" val="268643684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Minimum Gereksinimler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4604337"/>
          </a:xfrm>
        </p:spPr>
        <p:txBody>
          <a:bodyPr/>
          <a:lstStyle/>
          <a:p>
            <a:r>
              <a:rPr lang="en-US" sz="2800" dirty="0"/>
              <a:t>October 10, 2017, cumulative update for SharePoint Enterprise Server 2013 (KB4011177)</a:t>
            </a:r>
          </a:p>
          <a:p>
            <a:pPr marL="243828" lvl="1" indent="0">
              <a:buNone/>
            </a:pPr>
            <a:r>
              <a:rPr lang="en-US" dirty="0">
                <a:hlinkClick r:id="rId3"/>
              </a:rPr>
              <a:t>https://support.microsoft.com/en-us/help/4011177/october-10-2017-cumulative-update-for-sharepoint-enterprise-server</a:t>
            </a:r>
            <a:endParaRPr lang="en-US" dirty="0"/>
          </a:p>
          <a:p>
            <a:endParaRPr lang="en-US" sz="2800" dirty="0"/>
          </a:p>
          <a:p>
            <a:r>
              <a:rPr lang="en-US" sz="2800" dirty="0"/>
              <a:t>May 8, 2018, update for SharePoint Enterprise Server 2016 (KB4018386)</a:t>
            </a:r>
          </a:p>
          <a:p>
            <a:pPr marL="243828" lvl="1" indent="0">
              <a:buNone/>
            </a:pPr>
            <a:r>
              <a:rPr lang="en-US" dirty="0">
                <a:hlinkClick r:id="rId4"/>
              </a:rPr>
              <a:t>https://support.microsoft.com/en-us/help/4018386/may-8-2018-update-for-sharepoint-enterprise-server-2016-kb4018386</a:t>
            </a:r>
            <a:endParaRPr lang="en-US" dirty="0"/>
          </a:p>
          <a:p>
            <a:endParaRPr lang="en-US" sz="2800" dirty="0"/>
          </a:p>
          <a:p>
            <a:r>
              <a:rPr lang="tr-TR" sz="2800" dirty="0"/>
              <a:t>Aksi taktirde</a:t>
            </a:r>
            <a:r>
              <a:rPr lang="en-US" sz="2800" dirty="0"/>
              <a:t> Get-SPO365LinkSettings cmdlet </a:t>
            </a:r>
            <a:r>
              <a:rPr lang="tr-TR" sz="2800" dirty="0"/>
              <a:t>bulunmuyor.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08151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Ön Koşullar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4327338"/>
          </a:xfrm>
        </p:spPr>
        <p:txBody>
          <a:bodyPr/>
          <a:lstStyle/>
          <a:p>
            <a:pPr marL="285750" indent="-285750"/>
            <a:r>
              <a:rPr lang="tr-TR" sz="2800" dirty="0"/>
              <a:t>TCP </a:t>
            </a:r>
            <a:r>
              <a:rPr lang="en-US" sz="2800" dirty="0"/>
              <a:t>port</a:t>
            </a:r>
            <a:r>
              <a:rPr lang="tr-TR" sz="2800" dirty="0"/>
              <a:t>ları </a:t>
            </a:r>
            <a:r>
              <a:rPr lang="en-US" sz="2800" dirty="0"/>
              <a:t>80 </a:t>
            </a:r>
            <a:r>
              <a:rPr lang="tr-TR" sz="2800" dirty="0"/>
              <a:t>ve</a:t>
            </a:r>
            <a:r>
              <a:rPr lang="en-US" sz="2800" dirty="0"/>
              <a:t> 443 </a:t>
            </a:r>
            <a:r>
              <a:rPr lang="tr-TR" sz="2800" dirty="0"/>
              <a:t>dış bağlantı için açık olmalı</a:t>
            </a:r>
            <a:endParaRPr lang="en-US" sz="2800" dirty="0"/>
          </a:p>
          <a:p>
            <a:pPr marL="285750" indent="-285750"/>
            <a:r>
              <a:rPr lang="tr-TR" sz="2800" dirty="0"/>
              <a:t>Kullanıcılar, Office 365 Azure Active Directory’e senkronize edilmiş olmalı</a:t>
            </a:r>
            <a:br>
              <a:rPr lang="tr-TR" sz="2800" dirty="0"/>
            </a:br>
            <a:r>
              <a:rPr lang="tr-TR" sz="2800" dirty="0"/>
              <a:t>Azure Active Directory Sync(AAD) </a:t>
            </a:r>
          </a:p>
          <a:p>
            <a:pPr marL="285750" indent="-285750"/>
            <a:r>
              <a:rPr lang="en-US" sz="2800" dirty="0"/>
              <a:t>UPA and UPA Synch </a:t>
            </a:r>
            <a:r>
              <a:rPr lang="tr-TR" sz="2800" dirty="0"/>
              <a:t>kurulu ve çalışır durumda olmalı</a:t>
            </a:r>
            <a:endParaRPr lang="en-US" sz="2800" dirty="0"/>
          </a:p>
          <a:p>
            <a:pPr marL="285750" indent="-285750"/>
            <a:r>
              <a:rPr lang="tr-TR" sz="2800" dirty="0"/>
              <a:t>Personal Site yaratma hakları UPA üzerinde (</a:t>
            </a:r>
            <a:r>
              <a:rPr lang="en-US" sz="2800" dirty="0"/>
              <a:t>Create Personal Site, Follow People and Edit Profile, Use Tags and Notes </a:t>
            </a:r>
            <a:r>
              <a:rPr lang="tr-TR" sz="2800" dirty="0"/>
              <a:t>) kontrol edilmeli.</a:t>
            </a:r>
            <a:endParaRPr lang="en-US" sz="2800" dirty="0"/>
          </a:p>
          <a:p>
            <a:pPr marL="285750" indent="-285750"/>
            <a:r>
              <a:rPr lang="en-US" sz="2800" dirty="0"/>
              <a:t>SharePoint O365 Link Settings</a:t>
            </a:r>
            <a:r>
              <a:rPr lang="tr-TR" sz="2800" dirty="0"/>
              <a:t> ve MySite Host konfigürasyonu</a:t>
            </a:r>
          </a:p>
          <a:p>
            <a:pPr marL="243828" lvl="1" indent="0">
              <a:buNone/>
            </a:pPr>
            <a:r>
              <a:rPr lang="en-US" sz="1800" dirty="0"/>
              <a:t>Set-SPO365LinkSettings -</a:t>
            </a:r>
            <a:r>
              <a:rPr lang="en-US" sz="1800" dirty="0" err="1"/>
              <a:t>MySiteHostUrl</a:t>
            </a:r>
            <a:r>
              <a:rPr lang="en-US" sz="1800" dirty="0"/>
              <a:t> "http://mysites.contoso.com" -</a:t>
            </a:r>
            <a:r>
              <a:rPr lang="en-US" sz="1800" dirty="0" err="1"/>
              <a:t>RedirectSites</a:t>
            </a:r>
            <a:r>
              <a:rPr lang="en-US" sz="1800" dirty="0"/>
              <a:t> $true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876173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638" y="1209973"/>
            <a:ext cx="8228299" cy="1098762"/>
          </a:xfrm>
        </p:spPr>
        <p:txBody>
          <a:bodyPr/>
          <a:lstStyle/>
          <a:p>
            <a:r>
              <a:rPr lang="en-US" sz="66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82584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6FEBFB-80D8-434C-84AD-8E166A4F7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737" y="247938"/>
            <a:ext cx="7239000" cy="649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E8314625-309D-404E-9380-460C6CBED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7" y="293592"/>
            <a:ext cx="7086599" cy="640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49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B2BA06-6AAF-4451-8D77-27AA93B5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637" y="185509"/>
            <a:ext cx="7192219" cy="651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9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DBD114-D508-4972-B514-A44E8D553CB9}"/>
              </a:ext>
            </a:extLst>
          </p:cNvPr>
          <p:cNvSpPr/>
          <p:nvPr/>
        </p:nvSpPr>
        <p:spPr>
          <a:xfrm>
            <a:off x="808037" y="373062"/>
            <a:ext cx="10439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400" dirty="0"/>
              <a:t>Hybrid Wizard’ın kontrol listesi</a:t>
            </a:r>
            <a:br>
              <a:rPr lang="tr-TR" sz="4400" dirty="0"/>
            </a:br>
            <a:endParaRPr lang="tr-TR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SharePoint Server farm </a:t>
            </a:r>
            <a:r>
              <a:rPr lang="tr-TR" sz="2400" dirty="0"/>
              <a:t>var mı ?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User </a:t>
            </a:r>
            <a:r>
              <a:rPr lang="en-US" sz="2400" dirty="0"/>
              <a:t>Account </a:t>
            </a:r>
            <a:r>
              <a:rPr lang="tr-TR" sz="2400" dirty="0"/>
              <a:t>, </a:t>
            </a:r>
            <a:r>
              <a:rPr lang="en-US" sz="2400" dirty="0"/>
              <a:t>farm administrator</a:t>
            </a:r>
            <a:r>
              <a:rPr lang="tr-TR" sz="2400" dirty="0"/>
              <a:t> hakkı var mı ?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SharePoint farm </a:t>
            </a:r>
            <a:r>
              <a:rPr lang="tr-TR" sz="2400" dirty="0"/>
              <a:t>versiyonu Hybrid Wizard için uygun mu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AppMangementServiceInstance</a:t>
            </a:r>
            <a:r>
              <a:rPr lang="en-US" sz="2400" dirty="0"/>
              <a:t> </a:t>
            </a:r>
            <a:r>
              <a:rPr lang="tr-TR" sz="2400" dirty="0"/>
              <a:t>, </a:t>
            </a:r>
            <a:r>
              <a:rPr lang="en-US" sz="2400" dirty="0" err="1"/>
              <a:t>AppMangementServiceApplication</a:t>
            </a:r>
            <a:r>
              <a:rPr lang="en-US" sz="2400" dirty="0"/>
              <a:t> </a:t>
            </a:r>
            <a:r>
              <a:rPr lang="tr-TR" sz="2400" dirty="0"/>
              <a:t>, A</a:t>
            </a:r>
            <a:r>
              <a:rPr lang="en-US" sz="2400" dirty="0" err="1"/>
              <a:t>ppMangementServiceApplicationProxy</a:t>
            </a:r>
            <a:r>
              <a:rPr lang="en-US" sz="2400" dirty="0"/>
              <a:t> </a:t>
            </a:r>
            <a:r>
              <a:rPr lang="tr-TR" sz="2400" dirty="0"/>
              <a:t>var ve online mı ?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UserProfileApplicationProxy</a:t>
            </a:r>
            <a:r>
              <a:rPr lang="en-US" sz="2400" dirty="0"/>
              <a:t> </a:t>
            </a:r>
            <a:r>
              <a:rPr lang="tr-TR" sz="2400" dirty="0"/>
              <a:t>var ve online mı ? 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SPO365LinkSettings cmdlet (used to set the </a:t>
            </a:r>
            <a:r>
              <a:rPr lang="en-US" sz="2400" dirty="0" err="1"/>
              <a:t>MySiteHostURL</a:t>
            </a:r>
            <a:r>
              <a:rPr lang="en-US" sz="2400" dirty="0"/>
              <a:t>) </a:t>
            </a:r>
            <a:r>
              <a:rPr lang="tr-TR" sz="2400" dirty="0"/>
              <a:t>sunucu üzerinde var mı ?</a:t>
            </a:r>
            <a:endParaRPr lang="en-US" sz="2400" dirty="0"/>
          </a:p>
          <a:p>
            <a:endParaRPr lang="en-US" sz="2400" dirty="0"/>
          </a:p>
          <a:p>
            <a:r>
              <a:rPr lang="tr-TR" sz="2400" dirty="0"/>
              <a:t>Not: Ayrıca Kimlik Bilgileri «</a:t>
            </a:r>
            <a:r>
              <a:rPr lang="en-US" sz="2400" dirty="0"/>
              <a:t>Credentials</a:t>
            </a:r>
            <a:r>
              <a:rPr lang="tr-TR" sz="2400" dirty="0"/>
              <a:t>» sayfasında Office365</a:t>
            </a:r>
            <a:r>
              <a:rPr lang="en-US" sz="2400" dirty="0"/>
              <a:t> Global administrator </a:t>
            </a:r>
            <a:r>
              <a:rPr lang="tr-TR" sz="2400" dirty="0"/>
              <a:t>hesabı kullanılmalı</a:t>
            </a:r>
            <a:r>
              <a:rPr lang="en-US" sz="2400" dirty="0"/>
              <a:t> (</a:t>
            </a:r>
            <a:r>
              <a:rPr lang="tr-TR" sz="2400" dirty="0"/>
              <a:t>Sadece </a:t>
            </a:r>
            <a:r>
              <a:rPr lang="en-US" sz="2400" dirty="0"/>
              <a:t>SharePoint Admin</a:t>
            </a:r>
            <a:r>
              <a:rPr lang="tr-TR" sz="2400" dirty="0"/>
              <a:t>/Hesap yetkisi yeterli değil</a:t>
            </a:r>
            <a:r>
              <a:rPr lang="en-US" sz="2400" dirty="0"/>
              <a:t>).</a:t>
            </a:r>
            <a:br>
              <a:rPr lang="tr-TR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065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2197-DFCC-40D1-AF1C-4DE7FA54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373063"/>
            <a:ext cx="10896600" cy="1015663"/>
          </a:xfrm>
        </p:spPr>
        <p:txBody>
          <a:bodyPr/>
          <a:lstStyle/>
          <a:p>
            <a:r>
              <a:rPr lang="tr-TR" sz="6000" dirty="0"/>
              <a:t>Bilinen Sorunlar ve Çözüm yolları</a:t>
            </a:r>
            <a:endParaRPr lang="en-US" sz="6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051C4-BBE2-43F4-94B8-BA59BAFC1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37" y="1820862"/>
            <a:ext cx="2057400" cy="2057400"/>
          </a:xfrm>
          <a:prstGeom prst="rect">
            <a:avLst/>
          </a:prstGeom>
        </p:spPr>
      </p:pic>
      <p:pic>
        <p:nvPicPr>
          <p:cNvPr id="1028" name="Picture 4" descr="İlgili resim">
            <a:extLst>
              <a:ext uri="{FF2B5EF4-FFF2-40B4-BE49-F238E27FC236}">
                <a16:creationId xmlns:a16="http://schemas.microsoft.com/office/drawing/2014/main" id="{31A42842-A4F3-4D60-835B-25149FF72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508" y="1820862"/>
            <a:ext cx="7620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76D5CB-5D84-4FDE-AC3B-8E446292CCFD}"/>
              </a:ext>
            </a:extLst>
          </p:cNvPr>
          <p:cNvSpPr txBox="1"/>
          <p:nvPr/>
        </p:nvSpPr>
        <p:spPr>
          <a:xfrm>
            <a:off x="7513637" y="1973262"/>
            <a:ext cx="5671525" cy="10372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Kodu compile etmişler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«ya nasip» demiş</a:t>
            </a:r>
            <a:endParaRPr lang="en-US" sz="24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9687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5238357"/>
          </a:xfrm>
        </p:spPr>
        <p:txBody>
          <a:bodyPr/>
          <a:lstStyle/>
          <a:p>
            <a:r>
              <a:rPr lang="en-US" sz="2800" b="1" u="sng" dirty="0"/>
              <a:t>The SPO365LinkSettings cmdlet is not accessible on the server.</a:t>
            </a:r>
          </a:p>
          <a:p>
            <a:pPr marL="0" indent="0">
              <a:buNone/>
            </a:pPr>
            <a:r>
              <a:rPr lang="en-US" sz="2000" dirty="0"/>
              <a:t>When you run Get-SPO365LinkSettings cmdlet in SharePoint management shell, you receive the following error message:</a:t>
            </a:r>
            <a:br>
              <a:rPr lang="tr-TR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Get-SPO365LinkSettings : </a:t>
            </a:r>
            <a:r>
              <a:rPr lang="en-US" sz="2000" b="1" dirty="0" err="1"/>
              <a:t>UserProfileApplicationNotAvailableException</a:t>
            </a:r>
            <a:r>
              <a:rPr lang="en-US" sz="2000" dirty="0" err="1"/>
              <a:t>_Logging</a:t>
            </a:r>
            <a:r>
              <a:rPr lang="en-US" sz="2000" dirty="0"/>
              <a:t> :: </a:t>
            </a:r>
            <a:r>
              <a:rPr lang="en-US" sz="2000" dirty="0" err="1"/>
              <a:t>UserProfileApplicationProxy.UserProfileApplication</a:t>
            </a:r>
            <a:r>
              <a:rPr lang="en-US" sz="2000" dirty="0"/>
              <a:t> has null </a:t>
            </a:r>
            <a:r>
              <a:rPr lang="en-US" sz="2000" dirty="0" err="1"/>
              <a:t>upa</a:t>
            </a:r>
            <a:r>
              <a:rPr lang="en-US" sz="2000" dirty="0"/>
              <a:t>  </a:t>
            </a:r>
          </a:p>
          <a:p>
            <a:pPr marL="0" indent="0">
              <a:buNone/>
            </a:pPr>
            <a:r>
              <a:rPr lang="en-US" sz="2000" dirty="0"/>
              <a:t> At line:1 char:1  </a:t>
            </a:r>
          </a:p>
          <a:p>
            <a:pPr marL="0" indent="0">
              <a:buNone/>
            </a:pPr>
            <a:r>
              <a:rPr lang="en-US" sz="2000" dirty="0"/>
              <a:t> + Get-SPO365LinkSettings </a:t>
            </a:r>
            <a:endParaRPr lang="tr-TR" sz="2000" dirty="0"/>
          </a:p>
          <a:p>
            <a:pPr marL="0" indent="0">
              <a:buNone/>
            </a:pPr>
            <a:r>
              <a:rPr lang="en-US" sz="2000" dirty="0"/>
              <a:t> +~~~~~~~~~~~~~~~~  </a:t>
            </a:r>
            <a:endParaRPr lang="tr-TR" sz="2000" dirty="0"/>
          </a:p>
          <a:p>
            <a:pPr marL="0" indent="0">
              <a:buNone/>
            </a:pPr>
            <a:r>
              <a:rPr lang="en-US" sz="2000" dirty="0"/>
              <a:t>+ CategoryInfo : </a:t>
            </a:r>
            <a:r>
              <a:rPr lang="en-US" sz="2000" dirty="0" err="1"/>
              <a:t>InvalidData</a:t>
            </a:r>
            <a:r>
              <a:rPr lang="en-US" sz="2000" dirty="0"/>
              <a:t>: (</a:t>
            </a:r>
            <a:r>
              <a:rPr lang="en-US" sz="2000" dirty="0" err="1"/>
              <a:t>Microsoft.Offic</a:t>
            </a:r>
            <a:r>
              <a:rPr lang="en-US" sz="2000" dirty="0"/>
              <a:t>...GetLinkSettings:SPO365GetLinkSettings) [Get-SPO365LinkSettings], </a:t>
            </a:r>
            <a:r>
              <a:rPr lang="en-US" sz="2000" dirty="0" err="1"/>
              <a:t>UserProfileApplicationNotAvailableException</a:t>
            </a:r>
            <a:r>
              <a:rPr lang="en-US" sz="2000" dirty="0"/>
              <a:t>  </a:t>
            </a:r>
          </a:p>
          <a:p>
            <a:pPr marL="0" indent="0">
              <a:buNone/>
            </a:pPr>
            <a:r>
              <a:rPr lang="en-US" sz="2000" dirty="0"/>
              <a:t> + </a:t>
            </a:r>
            <a:r>
              <a:rPr lang="en-US" sz="2000" dirty="0" err="1"/>
              <a:t>FullyQualifiedErrorId</a:t>
            </a:r>
            <a:r>
              <a:rPr lang="en-US" sz="2000" dirty="0"/>
              <a:t> : Microsoft.Office.Server.UserProfiles.Powershell.SPO365GetLinkSetttings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813887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4444294"/>
          </a:xfrm>
        </p:spPr>
        <p:txBody>
          <a:bodyPr/>
          <a:lstStyle/>
          <a:p>
            <a:r>
              <a:rPr lang="en-US" sz="2800" b="1" u="sng" dirty="0"/>
              <a:t>The SPO365LinkSettings cmdlet is not accessible on the server.</a:t>
            </a:r>
            <a:endParaRPr lang="tr-TR" sz="2800" b="1" u="sng" dirty="0"/>
          </a:p>
          <a:p>
            <a:endParaRPr lang="tr-TR" sz="2800" b="1" u="sng" dirty="0"/>
          </a:p>
          <a:p>
            <a:r>
              <a:rPr lang="tr-TR" sz="2800" dirty="0"/>
              <a:t>If you are using UPA publishing scenario:</a:t>
            </a:r>
            <a:br>
              <a:rPr lang="tr-TR" sz="2800" dirty="0"/>
            </a:br>
            <a:r>
              <a:rPr lang="en-US" sz="2800" dirty="0"/>
              <a:t>The issue occurs because running Hybrid Picker from a consuming farm that consumes the User Profile service application from a publishing farm isn’t supported yet</a:t>
            </a:r>
            <a:endParaRPr lang="tr-TR" sz="2800" dirty="0"/>
          </a:p>
          <a:p>
            <a:r>
              <a:rPr lang="tr-TR" sz="2800" dirty="0"/>
              <a:t>Or You are not on correct build.</a:t>
            </a:r>
            <a:endParaRPr lang="en-US" sz="2800" dirty="0"/>
          </a:p>
          <a:p>
            <a:endParaRPr lang="en-US" sz="2800" b="1" u="sng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076068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6478697"/>
          </a:xfrm>
        </p:spPr>
        <p:txBody>
          <a:bodyPr/>
          <a:lstStyle/>
          <a:p>
            <a:r>
              <a:rPr lang="en-US" sz="2800" b="1" u="sng" dirty="0"/>
              <a:t>Users are redirected to SPO my site but they receive an error on creating OneDrive site</a:t>
            </a:r>
          </a:p>
          <a:p>
            <a:pPr marL="0" indent="0">
              <a:buNone/>
            </a:pPr>
            <a:r>
              <a:rPr lang="en-US" sz="1800" dirty="0"/>
              <a:t>$ca = Get-</a:t>
            </a:r>
            <a:r>
              <a:rPr lang="en-US" sz="1800" dirty="0" err="1"/>
              <a:t>spwebapplication</a:t>
            </a:r>
            <a:r>
              <a:rPr lang="en-US" sz="1800" dirty="0"/>
              <a:t> -</a:t>
            </a:r>
            <a:r>
              <a:rPr lang="en-US" sz="1800" dirty="0" err="1"/>
              <a:t>includecentraladministration</a:t>
            </a:r>
            <a:r>
              <a:rPr lang="en-US" sz="1800" dirty="0"/>
              <a:t> | where {$_.</a:t>
            </a:r>
            <a:r>
              <a:rPr lang="en-US" sz="1800" dirty="0" err="1"/>
              <a:t>IsAdministrationWebApplication</a:t>
            </a:r>
            <a:r>
              <a:rPr lang="en-US" sz="1800" dirty="0"/>
              <a:t>}</a:t>
            </a:r>
          </a:p>
          <a:p>
            <a:pPr marL="0" indent="0">
              <a:buNone/>
            </a:pPr>
            <a:r>
              <a:rPr lang="en-US" sz="1800" dirty="0"/>
              <a:t>$</a:t>
            </a:r>
            <a:r>
              <a:rPr lang="en-US" sz="1800" dirty="0" err="1"/>
              <a:t>spsite</a:t>
            </a:r>
            <a:r>
              <a:rPr lang="en-US" sz="1800" dirty="0"/>
              <a:t> = $ca.url</a:t>
            </a:r>
          </a:p>
          <a:p>
            <a:pPr marL="0" indent="0">
              <a:buNone/>
            </a:pPr>
            <a:r>
              <a:rPr lang="en-US" sz="1800" dirty="0"/>
              <a:t>$site = Get-</a:t>
            </a:r>
            <a:r>
              <a:rPr lang="en-US" sz="1800" dirty="0" err="1"/>
              <a:t>SPSite</a:t>
            </a:r>
            <a:r>
              <a:rPr lang="en-US" sz="1800" dirty="0"/>
              <a:t> $</a:t>
            </a:r>
            <a:r>
              <a:rPr lang="en-US" sz="1800" dirty="0" err="1"/>
              <a:t>spsite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$context = Get-</a:t>
            </a:r>
            <a:r>
              <a:rPr lang="en-US" sz="1800" dirty="0" err="1"/>
              <a:t>SPServiceContext</a:t>
            </a:r>
            <a:r>
              <a:rPr lang="en-US" sz="1800" dirty="0"/>
              <a:t> $site</a:t>
            </a:r>
          </a:p>
          <a:p>
            <a:pPr marL="0" indent="0">
              <a:buNone/>
            </a:pPr>
            <a:r>
              <a:rPr lang="en-US" sz="1800" dirty="0"/>
              <a:t>$</a:t>
            </a:r>
            <a:r>
              <a:rPr lang="en-US" sz="1800" dirty="0" err="1"/>
              <a:t>upsa</a:t>
            </a:r>
            <a:r>
              <a:rPr lang="en-US" sz="1800" dirty="0"/>
              <a:t> = New-Object </a:t>
            </a:r>
            <a:r>
              <a:rPr lang="en-US" sz="1800" dirty="0" err="1"/>
              <a:t>Microsoft.Office.Server.UserProfiles.UserProfileManager</a:t>
            </a:r>
            <a:r>
              <a:rPr lang="en-US" sz="1800" dirty="0"/>
              <a:t>($context)</a:t>
            </a:r>
          </a:p>
          <a:p>
            <a:pPr marL="0" indent="0">
              <a:buNone/>
            </a:pPr>
            <a:r>
              <a:rPr lang="en-US" sz="1800" dirty="0"/>
              <a:t>$profiles = $</a:t>
            </a:r>
            <a:r>
              <a:rPr lang="en-US" sz="1800" dirty="0" err="1"/>
              <a:t>upsa.GetEnumerator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foreach($profile in $profiles)  </a:t>
            </a:r>
          </a:p>
          <a:p>
            <a:pPr marL="0" indent="0">
              <a:buNone/>
            </a:pPr>
            <a:r>
              <a:rPr lang="en-US" sz="1800" dirty="0"/>
              <a:t>{  </a:t>
            </a:r>
          </a:p>
          <a:p>
            <a:pPr marL="0" indent="0">
              <a:buNone/>
            </a:pPr>
            <a:r>
              <a:rPr lang="en-US" sz="1800" dirty="0"/>
              <a:t>	write-host $</a:t>
            </a:r>
            <a:r>
              <a:rPr lang="en-US" sz="1800" dirty="0" err="1"/>
              <a:t>profile.PersonalSiteFirstCreationError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tr-TR" sz="1800" dirty="0"/>
              <a:t>           </a:t>
            </a:r>
            <a:r>
              <a:rPr lang="en-US" sz="1800" dirty="0"/>
              <a:t>write-host $</a:t>
            </a:r>
            <a:r>
              <a:rPr lang="en-US" sz="1800" dirty="0" err="1"/>
              <a:t>profile.HybridRemotePersonalSiteHostURL</a:t>
            </a:r>
            <a:r>
              <a:rPr lang="en-US" sz="1800" dirty="0"/>
              <a:t>  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endParaRPr lang="en-US" sz="2800" b="1" u="sng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935779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3822585"/>
          </a:xfrm>
        </p:spPr>
        <p:txBody>
          <a:bodyPr/>
          <a:lstStyle/>
          <a:p>
            <a:r>
              <a:rPr lang="en-US" sz="2800" b="1" u="sng" dirty="0"/>
              <a:t>After setting Hybrid OneDrive users are still redirected to local my site</a:t>
            </a:r>
          </a:p>
          <a:p>
            <a:endParaRPr lang="en-US" sz="2800" b="1" u="sng" dirty="0"/>
          </a:p>
          <a:p>
            <a:pPr marL="0" indent="0">
              <a:buNone/>
            </a:pPr>
            <a:r>
              <a:rPr lang="tr-TR" sz="2800" b="1" dirty="0"/>
              <a:t>Çözüm:</a:t>
            </a:r>
          </a:p>
          <a:p>
            <a:pPr marL="0" indent="0">
              <a:buNone/>
            </a:pPr>
            <a:r>
              <a:rPr lang="en-US" sz="2800" dirty="0"/>
              <a:t>$o365settings = Get-SPO365LinkSettings</a:t>
            </a:r>
          </a:p>
          <a:p>
            <a:pPr marL="0" indent="0">
              <a:buNone/>
            </a:pPr>
            <a:r>
              <a:rPr lang="en-US" sz="2800" dirty="0"/>
              <a:t>$o365settings.OnedriveDefaultToCloudEnabled = $True</a:t>
            </a:r>
          </a:p>
          <a:p>
            <a:pPr marL="0" indent="0">
              <a:buNone/>
            </a:pPr>
            <a:r>
              <a:rPr lang="en-US" sz="2800" dirty="0"/>
              <a:t>$o365settings.Save()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368318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3182410"/>
          </a:xfrm>
        </p:spPr>
        <p:txBody>
          <a:bodyPr/>
          <a:lstStyle/>
          <a:p>
            <a:pPr marL="171450" indent="-171450"/>
            <a:r>
              <a:rPr lang="en-US" sz="2400" b="1" u="sng" dirty="0"/>
              <a:t>Provider-hosted add-ins stop working and HTTP 401 error after you configure SharePoint farm hybrid features</a:t>
            </a:r>
            <a:endParaRPr lang="tr-TR" sz="2400" b="1" u="sng" dirty="0"/>
          </a:p>
          <a:p>
            <a:pPr marL="171450" indent="-171450"/>
            <a:endParaRPr lang="tr-TR" sz="2400" b="1" u="sng" dirty="0"/>
          </a:p>
          <a:p>
            <a:pPr marL="0" indent="0">
              <a:buNone/>
            </a:pPr>
            <a:r>
              <a:rPr lang="tr-TR" dirty="0"/>
              <a:t>Çözüm</a:t>
            </a:r>
            <a:endParaRPr lang="en-US" sz="2400" b="1" u="sng" dirty="0"/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https://docs.microsoft.com/en-us/sharepoint/support/administration/provider-hosted-add-ins-stop-working-and-http-401-error-after-configure-farm-hybrid-features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355795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4136517"/>
          </a:xfrm>
        </p:spPr>
        <p:txBody>
          <a:bodyPr/>
          <a:lstStyle/>
          <a:p>
            <a:pPr marL="171450" indent="-171450"/>
            <a:r>
              <a:rPr lang="en-US" sz="2800" b="1" u="sng" dirty="0"/>
              <a:t>Users cannot follow sites in modern view</a:t>
            </a:r>
          </a:p>
          <a:p>
            <a:pPr marL="0" indent="0">
              <a:buNone/>
            </a:pPr>
            <a:r>
              <a:rPr lang="en-US" sz="2800" dirty="0"/>
              <a:t>Microsoft.Office.Server.Social.SPSocialFollowingManager.IsFollowed: </a:t>
            </a:r>
            <a:r>
              <a:rPr lang="en-US" sz="2800" dirty="0" err="1"/>
              <a:t>Microsoft.Office.Server.UserProfiles.SocialDataStoreException</a:t>
            </a:r>
            <a:r>
              <a:rPr lang="en-US" sz="2800" dirty="0"/>
              <a:t>: </a:t>
            </a:r>
            <a:r>
              <a:rPr lang="en-US" sz="2800" dirty="0" err="1"/>
              <a:t>PersonalSiteNotFound</a:t>
            </a:r>
            <a:r>
              <a:rPr lang="en-US" sz="2800" dirty="0"/>
              <a:t> : Personal site does not exist.</a:t>
            </a:r>
          </a:p>
          <a:p>
            <a:pPr marL="0" indent="0">
              <a:buNone/>
            </a:pPr>
            <a:br>
              <a:rPr lang="tr-TR" sz="2800" dirty="0"/>
            </a:br>
            <a:r>
              <a:rPr lang="tr-TR" sz="2800" b="1" dirty="0"/>
              <a:t>Çözüm</a:t>
            </a:r>
            <a:br>
              <a:rPr lang="tr-TR" sz="2800" dirty="0"/>
            </a:br>
            <a:r>
              <a:rPr lang="en-US" sz="2800" dirty="0"/>
              <a:t>You need to create a personal site in </a:t>
            </a:r>
            <a:r>
              <a:rPr lang="en-US" sz="2800" dirty="0" err="1"/>
              <a:t>onprem</a:t>
            </a:r>
            <a:r>
              <a:rPr lang="en-US" sz="2800" dirty="0"/>
              <a:t> my site location using </a:t>
            </a:r>
            <a:r>
              <a:rPr lang="en-US" sz="2800" dirty="0" err="1"/>
              <a:t>powershell</a:t>
            </a:r>
            <a:r>
              <a:rPr lang="en-US" sz="2800" dirty="0"/>
              <a:t> followed by IISRESET on UPA server.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264103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Bilinen Sorunlar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734798" cy="3360920"/>
          </a:xfrm>
        </p:spPr>
        <p:txBody>
          <a:bodyPr/>
          <a:lstStyle/>
          <a:p>
            <a:pPr marL="171450" indent="-171450"/>
            <a:r>
              <a:rPr lang="tr-TR" sz="2800" dirty="0"/>
              <a:t> </a:t>
            </a:r>
            <a:r>
              <a:rPr lang="en-US" sz="2800" b="1" u="sng" dirty="0"/>
              <a:t>Get an access denied for Global admin when checking permissions in Hybrid Wizard.</a:t>
            </a:r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tr-TR" sz="2800" b="1" dirty="0"/>
              <a:t>Çözüm:</a:t>
            </a:r>
            <a:br>
              <a:rPr lang="tr-TR" sz="2800" dirty="0"/>
            </a:br>
            <a:r>
              <a:rPr lang="en-US" sz="2800" dirty="0"/>
              <a:t>Some tenants use MFA on authenticating users. Disable MFA during running Hybrid Wizard because it’s not supported yet.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043634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8F53-CF85-46A2-B24E-D5FB2FE0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Referanslar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F62F4-161F-4957-8084-7F53D912CF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9" y="1212849"/>
            <a:ext cx="11506198" cy="315163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https://docs.microsoft.com/en-us/sharepoint/hybrid/plan-hybrid-onedrive-for-business</a:t>
            </a:r>
            <a:endParaRPr lang="tr-TR" dirty="0"/>
          </a:p>
          <a:p>
            <a:r>
              <a:rPr lang="en-US" dirty="0">
                <a:hlinkClick r:id="rId3"/>
              </a:rPr>
              <a:t>https://docs.microsoft.com/en-us/sharepoint/hybrid/configure-hybrid-onedrive-for-business</a:t>
            </a:r>
            <a:endParaRPr lang="tr-TR" dirty="0"/>
          </a:p>
          <a:p>
            <a:r>
              <a:rPr lang="en-US" dirty="0">
                <a:hlinkClick r:id="rId4"/>
              </a:rPr>
              <a:t>https://docs.microsoft.com/tr-tr/azure/active-directory/saas-apps/sharepoint-on-premises-tutorial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57324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638" y="1209973"/>
            <a:ext cx="8228299" cy="1181862"/>
          </a:xfrm>
        </p:spPr>
        <p:txBody>
          <a:bodyPr/>
          <a:lstStyle/>
          <a:p>
            <a:r>
              <a:rPr lang="tr-TR" dirty="0"/>
              <a:t>Q&amp;A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759ADE-5737-45BB-ADCF-027A43A1E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4009">
            <a:off x="3770212" y="1530406"/>
            <a:ext cx="6000750" cy="368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57EBF9-4E18-461B-B677-EBB2AC3AB335}"/>
              </a:ext>
            </a:extLst>
          </p:cNvPr>
          <p:cNvSpPr txBox="1"/>
          <p:nvPr/>
        </p:nvSpPr>
        <p:spPr>
          <a:xfrm rot="21337582">
            <a:off x="4427586" y="5291175"/>
            <a:ext cx="7206012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*Arama motoruna tüp takarsak, daha az yakar mı ?</a:t>
            </a:r>
            <a:endParaRPr lang="en-US" sz="24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7814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8D5BAD4B-3AB8-4B5C-B67A-24C1AEDF0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" y="0"/>
            <a:ext cx="12435593" cy="699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27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5-50002_Ignite_Breakout_Template">
  <a:themeElements>
    <a:clrScheme name="Ignite 2016">
      <a:dk1>
        <a:srgbClr val="505050"/>
      </a:dk1>
      <a:lt1>
        <a:srgbClr val="FFFFFF"/>
      </a:lt1>
      <a:dk2>
        <a:srgbClr val="D83B01"/>
      </a:dk2>
      <a:lt2>
        <a:srgbClr val="F8F8F8"/>
      </a:lt2>
      <a:accent1>
        <a:srgbClr val="D83B01"/>
      </a:accent1>
      <a:accent2>
        <a:srgbClr val="0078D7"/>
      </a:accent2>
      <a:accent3>
        <a:srgbClr val="505050"/>
      </a:accent3>
      <a:accent4>
        <a:srgbClr val="D2D2D2"/>
      </a:accent4>
      <a:accent5>
        <a:srgbClr val="FFB900"/>
      </a:accent5>
      <a:accent6>
        <a:srgbClr val="FF8C0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2016_16x9_Template_v02.potx" id="{6D265718-F71C-45FC-85DF-CBD805DB0B02}" vid="{63611EB3-9A97-4D4F-B762-41E80201E286}"/>
    </a:ext>
  </a:extLst>
</a:theme>
</file>

<file path=ppt/theme/theme2.xml><?xml version="1.0" encoding="utf-8"?>
<a:theme xmlns:a="http://schemas.openxmlformats.org/drawingml/2006/main" name="6-30537_Envision 2016 Concurrent Template_Dark">
  <a:themeElements>
    <a:clrScheme name="Ignite Dark">
      <a:dk1>
        <a:srgbClr val="505050"/>
      </a:dk1>
      <a:lt1>
        <a:srgbClr val="FFFFFF"/>
      </a:lt1>
      <a:dk2>
        <a:srgbClr val="D83B01"/>
      </a:dk2>
      <a:lt2>
        <a:srgbClr val="F8F8F8"/>
      </a:lt2>
      <a:accent1>
        <a:srgbClr val="D83B01"/>
      </a:accent1>
      <a:accent2>
        <a:srgbClr val="0078D7"/>
      </a:accent2>
      <a:accent3>
        <a:srgbClr val="D2D2D2"/>
      </a:accent3>
      <a:accent4>
        <a:srgbClr val="FFB900"/>
      </a:accent4>
      <a:accent5>
        <a:srgbClr val="FF8C00"/>
      </a:accent5>
      <a:accent6>
        <a:srgbClr val="00BCF2"/>
      </a:accent6>
      <a:hlink>
        <a:srgbClr val="0078D7"/>
      </a:hlink>
      <a:folHlink>
        <a:srgbClr val="0078D7"/>
      </a:folHlink>
    </a:clrScheme>
    <a:fontScheme name="Custom 2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2016_16x9_Template_v02.potx" id="{6D265718-F71C-45FC-85DF-CBD805DB0B02}" vid="{010D9A64-1D32-41D6-8220-BE29D3027D94}"/>
    </a:ext>
  </a:extLst>
</a:theme>
</file>

<file path=ppt/theme/theme3.xml><?xml version="1.0" encoding="utf-8"?>
<a:theme xmlns:a="http://schemas.openxmlformats.org/drawingml/2006/main" name="1_5-50002_Ignite_Breakout_Template">
  <a:themeElements>
    <a:clrScheme name="Ignite 2016">
      <a:dk1>
        <a:srgbClr val="505050"/>
      </a:dk1>
      <a:lt1>
        <a:srgbClr val="FFFFFF"/>
      </a:lt1>
      <a:dk2>
        <a:srgbClr val="D83B01"/>
      </a:dk2>
      <a:lt2>
        <a:srgbClr val="F8F8F8"/>
      </a:lt2>
      <a:accent1>
        <a:srgbClr val="D83B01"/>
      </a:accent1>
      <a:accent2>
        <a:srgbClr val="0078D7"/>
      </a:accent2>
      <a:accent3>
        <a:srgbClr val="505050"/>
      </a:accent3>
      <a:accent4>
        <a:srgbClr val="D2D2D2"/>
      </a:accent4>
      <a:accent5>
        <a:srgbClr val="FFB900"/>
      </a:accent5>
      <a:accent6>
        <a:srgbClr val="FF8C0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2016_16x9_Template_v02.potx" id="{6D265718-F71C-45FC-85DF-CBD805DB0B02}" vid="{792B4888-C2F9-45FC-AD5D-E824DE8783D2}"/>
    </a:ext>
  </a:extLst>
</a:theme>
</file>

<file path=ppt/theme/theme4.xml><?xml version="1.0" encoding="utf-8"?>
<a:theme xmlns:a="http://schemas.openxmlformats.org/drawingml/2006/main" name="2_5-50002_Ignite_Breakout_Template">
  <a:themeElements>
    <a:clrScheme name="Ignite 2016">
      <a:dk1>
        <a:srgbClr val="505050"/>
      </a:dk1>
      <a:lt1>
        <a:srgbClr val="FFFFFF"/>
      </a:lt1>
      <a:dk2>
        <a:srgbClr val="D83B01"/>
      </a:dk2>
      <a:lt2>
        <a:srgbClr val="F8F8F8"/>
      </a:lt2>
      <a:accent1>
        <a:srgbClr val="D83B01"/>
      </a:accent1>
      <a:accent2>
        <a:srgbClr val="0078D7"/>
      </a:accent2>
      <a:accent3>
        <a:srgbClr val="505050"/>
      </a:accent3>
      <a:accent4>
        <a:srgbClr val="D2D2D2"/>
      </a:accent4>
      <a:accent5>
        <a:srgbClr val="FFB900"/>
      </a:accent5>
      <a:accent6>
        <a:srgbClr val="FF8C0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2016_16x9_Template.potx" id="{CBE293B4-E8CE-4773-8118-C9AFF2860326}" vid="{2919AEDD-0101-441B-B6AF-1CDAE3B8CD78}"/>
    </a:ext>
  </a:extLst>
</a:theme>
</file>

<file path=ppt/theme/theme5.xml><?xml version="1.0" encoding="utf-8"?>
<a:theme xmlns:a="http://schemas.openxmlformats.org/drawingml/2006/main" name="3_5-50002_Ignite_Breakout_Template">
  <a:themeElements>
    <a:clrScheme name="Ignite 2016">
      <a:dk1>
        <a:srgbClr val="505050"/>
      </a:dk1>
      <a:lt1>
        <a:srgbClr val="FFFFFF"/>
      </a:lt1>
      <a:dk2>
        <a:srgbClr val="D83B01"/>
      </a:dk2>
      <a:lt2>
        <a:srgbClr val="F8F8F8"/>
      </a:lt2>
      <a:accent1>
        <a:srgbClr val="D83B01"/>
      </a:accent1>
      <a:accent2>
        <a:srgbClr val="0078D7"/>
      </a:accent2>
      <a:accent3>
        <a:srgbClr val="505050"/>
      </a:accent3>
      <a:accent4>
        <a:srgbClr val="D2D2D2"/>
      </a:accent4>
      <a:accent5>
        <a:srgbClr val="FFB900"/>
      </a:accent5>
      <a:accent6>
        <a:srgbClr val="FF8C0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2016_16x9_Template.potx" id="{CBE293B4-E8CE-4773-8118-C9AFF2860326}" vid="{4A547913-FDF7-4DFF-9D24-2FF6685A0CA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d12e2661e9634d9aa98bbb375f31aced xmlns="01c77077-aee4-4b5f-bd4e-9cd40a6fff29">
      <Terms xmlns="http://schemas.microsoft.com/office/infopath/2007/PartnerControls">
        <TermInfo xmlns="http://schemas.microsoft.com/office/infopath/2007/PartnerControls">
          <TermName xmlns="http://schemas.microsoft.com/office/infopath/2007/PartnerControls">Georgia World Congress Center</TermName>
          <TermId xmlns="http://schemas.microsoft.com/office/infopath/2007/PartnerControls">ea0ece34-59a6-4d43-8d9e-d0f9e2a2f1ce</TermId>
        </TermInfo>
      </Terms>
    </d12e2661e9634d9aa98bbb375f31aced>
    <Event_x0020_Start_x0020_Date xmlns="01c77077-aee4-4b5f-bd4e-9cd40a6fff29">2016-09-25T07:00:00+00:00</Event_x0020_Start_x0020_Date>
    <Target_x0020_Audiences xmlns="8ff673fc-3231-4e3a-893b-6d7f7cd32766" xsi:nil="true"/>
    <iaa5f83406f94009a0f6a3e890699ff7 xmlns="01c77077-aee4-4b5f-bd4e-9cd40a6fff29">
      <Terms xmlns="http://schemas.microsoft.com/office/infopath/2007/PartnerControls">
        <TermInfo xmlns="http://schemas.microsoft.com/office/infopath/2007/PartnerControls">
          <TermName xmlns="http://schemas.microsoft.com/office/infopath/2007/PartnerControls">Atlanta</TermName>
          <TermId xmlns="http://schemas.microsoft.com/office/infopath/2007/PartnerControls">01fb9831-5840-48a0-a576-3e48f42baa53</TermId>
        </TermInfo>
      </Terms>
    </iaa5f83406f94009a0f6a3e890699ff7>
    <External_x0020_Speaker xmlns="01c77077-aee4-4b5f-bd4e-9cd40a6fff29">James  Oleinik, Merwan Hade</External_x0020_Speaker>
    <m6878b9dd7994da4ba144f95347d99c6 xmlns="01c77077-aee4-4b5f-bd4e-9cd40a6fff29">
      <Terms xmlns="http://schemas.microsoft.com/office/infopath/2007/PartnerControls"/>
    </m6878b9dd7994da4ba144f95347d99c6>
    <Presentation_x0020_Date xmlns="01c77077-aee4-4b5f-bd4e-9cd40a6fff29">2016-09-29T04:00:00+00:00</Presentation_x0020_Date>
    <fc15c16204564de583b4c942b10d19ec xmlns="01c77077-aee4-4b5f-bd4e-9cd40a6fff29">
      <Terms xmlns="http://schemas.microsoft.com/office/infopath/2007/PartnerControls"/>
    </fc15c16204564de583b4c942b10d19ec>
    <mb2e01f7e2d8413988e28e59aa226eec xmlns="01c77077-aee4-4b5f-bd4e-9cd40a6fff29">
      <Terms xmlns="http://schemas.microsoft.com/office/infopath/2007/PartnerControls">
        <TermInfo xmlns="http://schemas.microsoft.com/office/infopath/2007/PartnerControls">
          <TermName xmlns="http://schemas.microsoft.com/office/infopath/2007/PartnerControls">Microsoft Ignite</TermName>
          <TermId xmlns="http://schemas.microsoft.com/office/infopath/2007/PartnerControls">9323c522-fe4b-4922-816b-10a1920d7afb</TermId>
        </TermInfo>
      </Terms>
    </mb2e01f7e2d8413988e28e59aa226eec>
    <MS_x0020_Content_x0020_Owner xmlns="01c77077-aee4-4b5f-bd4e-9cd40a6fff29">
      <UserInfo>
        <DisplayName/>
        <AccountId xsi:nil="true"/>
        <AccountType/>
      </UserInfo>
    </MS_x0020_Content_x0020_Owner>
    <Session_x0020_Code xmlns="01c77077-aee4-4b5f-bd4e-9cd40a6fff29">BRK2160</Session_x0020_Code>
    <Event_x0020_End_x0020_Date xmlns="01c77077-aee4-4b5f-bd4e-9cd40a6fff29">2016-09-30T07:00:00+00:00</Event_x0020_End_x0020_Date>
    <o1010385baed4da9b5076a6aa651d1e5 xmlns="01c77077-aee4-4b5f-bd4e-9cd40a6fff29">
      <Terms xmlns="http://schemas.microsoft.com/office/infopath/2007/PartnerControls"/>
    </o1010385baed4da9b5076a6aa651d1e5>
    <kc6d1bd9a46e4e5fbbbf99ca3de7a092 xmlns="01c77077-aee4-4b5f-bd4e-9cd40a6fff29">
      <Terms xmlns="http://schemas.microsoft.com/office/infopath/2007/PartnerControls"/>
    </kc6d1bd9a46e4e5fbbbf99ca3de7a092>
    <MS_x0020_Speaker xmlns="01c77077-aee4-4b5f-bd4e-9cd40a6fff29">
      <UserInfo>
        <DisplayName/>
        <AccountId xsi:nil="true"/>
        <AccountType/>
      </UserInfo>
    </MS_x0020_Speaker>
    <TaxKeywordTaxHTField xmlns="230e9df3-be65-4c73-a93b-d1236ebd67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Microsoft Ignite 2016</TermName>
          <TermId xmlns="http://schemas.microsoft.com/office/infopath/2007/PartnerControls">e2f6a88c-86f9-4b25-a2af-b5c3afa8c82a</TermId>
        </TermInfo>
      </Terms>
    </TaxKeywordTaxHTField>
    <TaxCatchAll xmlns="230e9df3-be65-4c73-a93b-d1236ebd677e">
      <Value>174</Value>
      <Value>177</Value>
      <Value>176</Value>
      <Value>175</Value>
    </TaxCatchAll>
    <NumberofDownloads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esentationsDoc" ma:contentTypeID="0x01010031DCF4CA090F824DB1E4CCBB6B9D64EA00101E8AAD132F8F4D96340D6376C8BB3E" ma:contentTypeVersion="22" ma:contentTypeDescription="" ma:contentTypeScope="" ma:versionID="8add498658ef06bbcf3bc1f2c97d938c">
  <xsd:schema xmlns:xsd="http://www.w3.org/2001/XMLSchema" xmlns:xs="http://www.w3.org/2001/XMLSchema" xmlns:p="http://schemas.microsoft.com/office/2006/metadata/properties" xmlns:ns1="http://schemas.microsoft.com/sharepoint/v3" xmlns:ns2="01c77077-aee4-4b5f-bd4e-9cd40a6fff29" xmlns:ns3="230e9df3-be65-4c73-a93b-d1236ebd677e" xmlns:ns5="8ff673fc-3231-4e3a-893b-6d7f7cd32766" targetNamespace="http://schemas.microsoft.com/office/2006/metadata/properties" ma:root="true" ma:fieldsID="a14070d067e341e7ddc7e27ecc4a2d88" ns1:_="" ns2:_="" ns3:_="" ns5:_="">
    <xsd:import namespace="http://schemas.microsoft.com/sharepoint/v3"/>
    <xsd:import namespace="01c77077-aee4-4b5f-bd4e-9cd40a6fff29"/>
    <xsd:import namespace="230e9df3-be65-4c73-a93b-d1236ebd677e"/>
    <xsd:import namespace="8ff673fc-3231-4e3a-893b-6d7f7cd32766"/>
    <xsd:element name="properties">
      <xsd:complexType>
        <xsd:sequence>
          <xsd:element name="documentManagement">
            <xsd:complexType>
              <xsd:all>
                <xsd:element ref="ns2:mb2e01f7e2d8413988e28e59aa226eec" minOccurs="0"/>
                <xsd:element ref="ns3:TaxCatchAll" minOccurs="0"/>
                <xsd:element ref="ns3:TaxCatchAllLabel" minOccurs="0"/>
                <xsd:element ref="ns2:iaa5f83406f94009a0f6a3e890699ff7" minOccurs="0"/>
                <xsd:element ref="ns2:d12e2661e9634d9aa98bbb375f31aced" minOccurs="0"/>
                <xsd:element ref="ns2:Event_x0020_Start_x0020_Date" minOccurs="0"/>
                <xsd:element ref="ns2:Event_x0020_End_x0020_Date" minOccurs="0"/>
                <xsd:element ref="ns2:Presentation_x0020_Date" minOccurs="0"/>
                <xsd:element ref="ns2:MS_x0020_Speaker" minOccurs="0"/>
                <xsd:element ref="ns2:External_x0020_Speaker" minOccurs="0"/>
                <xsd:element ref="ns2:o1010385baed4da9b5076a6aa651d1e5" minOccurs="0"/>
                <xsd:element ref="ns2:kc6d1bd9a46e4e5fbbbf99ca3de7a092" minOccurs="0"/>
                <xsd:element ref="ns2:Session_x0020_Code" minOccurs="0"/>
                <xsd:element ref="ns2:MS_x0020_Content_x0020_Owner" minOccurs="0"/>
                <xsd:element ref="ns2:m6878b9dd7994da4ba144f95347d99c6" minOccurs="0"/>
                <xsd:element ref="ns2:fc15c16204564de583b4c942b10d19ec" minOccurs="0"/>
                <xsd:element ref="ns1:AverageRating" minOccurs="0"/>
                <xsd:element ref="ns1:RatingCount" minOccurs="0"/>
                <xsd:element ref="ns1:LikesCount" minOccurs="0"/>
                <xsd:element ref="ns3:TaxKeywordTaxHTField" minOccurs="0"/>
                <xsd:element ref="ns5:Target_x0020_Audiences" minOccurs="0"/>
                <xsd:element ref="ns2:SharedWithUsers" minOccurs="0"/>
                <xsd:element ref="ns2:SharedWithDetails" minOccurs="0"/>
                <xsd:element ref="ns3:NumberofDownloa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31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32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LikesCount" ma:index="33" nillable="true" ma:displayName="Number of Likes" ma:internalName="LikesCount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c77077-aee4-4b5f-bd4e-9cd40a6fff29" elementFormDefault="qualified">
    <xsd:import namespace="http://schemas.microsoft.com/office/2006/documentManagement/types"/>
    <xsd:import namespace="http://schemas.microsoft.com/office/infopath/2007/PartnerControls"/>
    <xsd:element name="mb2e01f7e2d8413988e28e59aa226eec" ma:index="8" nillable="true" ma:taxonomy="true" ma:internalName="mb2e01f7e2d8413988e28e59aa226eec" ma:taxonomyFieldName="Event_x0020_Name" ma:displayName="Event Name" ma:default="" ma:fieldId="{6b2e01f7-e2d8-4139-88e2-8e59aa226eec}" ma:sspId="e385fb40-52d4-4fae-9c5b-3e8ff8a5878e" ma:termSetId="32cfb7b5-aebe-4989-95ed-0d5619f5d6c0" ma:anchorId="eaa4d92a-3824-4a49-92be-7ef169e4e325" ma:open="false" ma:isKeyword="false">
      <xsd:complexType>
        <xsd:sequence>
          <xsd:element ref="pc:Terms" minOccurs="0" maxOccurs="1"/>
        </xsd:sequence>
      </xsd:complexType>
    </xsd:element>
    <xsd:element name="iaa5f83406f94009a0f6a3e890699ff7" ma:index="12" nillable="true" ma:taxonomy="true" ma:internalName="iaa5f83406f94009a0f6a3e890699ff7" ma:taxonomyFieldName="Event_x0020_Location" ma:displayName="Event Location" ma:default="" ma:fieldId="{2aa5f834-06f9-4009-a0f6-a3e890699ff7}" ma:sspId="e385fb40-52d4-4fae-9c5b-3e8ff8a5878e" ma:termSetId="ff02addd-433e-4baa-a831-22be402789d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12e2661e9634d9aa98bbb375f31aced" ma:index="14" nillable="true" ma:taxonomy="true" ma:internalName="d12e2661e9634d9aa98bbb375f31aced" ma:taxonomyFieldName="Event_x0020_Venue" ma:displayName="Event Venue" ma:default="" ma:fieldId="{d12e2661-e963-4d9a-a98b-bb375f31aced}" ma:sspId="e385fb40-52d4-4fae-9c5b-3e8ff8a5878e" ma:termSetId="ff02addd-433e-4baa-a831-22be402789db" ma:anchorId="d989be80-0593-11e1-be50-0800200c9a66" ma:open="false" ma:isKeyword="false">
      <xsd:complexType>
        <xsd:sequence>
          <xsd:element ref="pc:Terms" minOccurs="0" maxOccurs="1"/>
        </xsd:sequence>
      </xsd:complexType>
    </xsd:element>
    <xsd:element name="Event_x0020_Start_x0020_Date" ma:index="16" nillable="true" ma:displayName="Event Start Date" ma:format="DateOnly" ma:internalName="Event_x0020_Start_x0020_Date">
      <xsd:simpleType>
        <xsd:restriction base="dms:DateTime"/>
      </xsd:simpleType>
    </xsd:element>
    <xsd:element name="Event_x0020_End_x0020_Date" ma:index="17" nillable="true" ma:displayName="Event End Date" ma:format="DateOnly" ma:internalName="Event_x0020_End_x0020_Date">
      <xsd:simpleType>
        <xsd:restriction base="dms:DateTime"/>
      </xsd:simpleType>
    </xsd:element>
    <xsd:element name="Presentation_x0020_Date" ma:index="18" nillable="true" ma:displayName="Presentation Date" ma:format="DateOnly" ma:internalName="Presentation_x0020_Date">
      <xsd:simpleType>
        <xsd:restriction base="dms:DateTime"/>
      </xsd:simpleType>
    </xsd:element>
    <xsd:element name="MS_x0020_Speaker" ma:index="19" nillable="true" ma:displayName="MS Speaker" ma:list="UserInfo" ma:SharePointGroup="0" ma:internalName="MS_x0020_Speaker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Speaker" ma:index="20" nillable="true" ma:displayName="External Speaker" ma:internalName="External_x0020_Speaker">
      <xsd:simpleType>
        <xsd:restriction base="dms:Text">
          <xsd:maxLength value="255"/>
        </xsd:restriction>
      </xsd:simpleType>
    </xsd:element>
    <xsd:element name="o1010385baed4da9b5076a6aa651d1e5" ma:index="21" nillable="true" ma:taxonomy="true" ma:internalName="o1010385baed4da9b5076a6aa651d1e5" ma:taxonomyFieldName="Product" ma:displayName="Product" ma:default="" ma:fieldId="{81010385-baed-4da9-b507-6a6aa651d1e5}" ma:taxonomyMulti="true" ma:sspId="e385fb40-52d4-4fae-9c5b-3e8ff8a5878e" ma:termSetId="e8298524-23d5-441d-8e61-21bed1c2c47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c6d1bd9a46e4e5fbbbf99ca3de7a092" ma:index="23" nillable="true" ma:taxonomy="true" ma:internalName="kc6d1bd9a46e4e5fbbbf99ca3de7a092" ma:taxonomyFieldName="Campaign" ma:displayName="Campaign" ma:default="" ma:fieldId="{4c6d1bd9-a46e-4e5f-bbbf-99ca3de7a092}" ma:taxonomyMulti="true" ma:sspId="e385fb40-52d4-4fae-9c5b-3e8ff8a5878e" ma:termSetId="eb6054b1-3a98-4c79-97b4-d20150dd266e" ma:anchorId="a7bf803d-fc4f-4bb4-903c-88e76437cc17" ma:open="false" ma:isKeyword="false">
      <xsd:complexType>
        <xsd:sequence>
          <xsd:element ref="pc:Terms" minOccurs="0" maxOccurs="1"/>
        </xsd:sequence>
      </xsd:complexType>
    </xsd:element>
    <xsd:element name="Session_x0020_Code" ma:index="25" nillable="true" ma:displayName="Session Code" ma:internalName="Session_x0020_Code">
      <xsd:simpleType>
        <xsd:restriction base="dms:Text">
          <xsd:maxLength value="255"/>
        </xsd:restriction>
      </xsd:simpleType>
    </xsd:element>
    <xsd:element name="MS_x0020_Content_x0020_Owner" ma:index="26" nillable="true" ma:displayName="MS Content Owner" ma:list="UserInfo" ma:SharePointGroup="0" ma:internalName="MS_x0020_Content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6878b9dd7994da4ba144f95347d99c6" ma:index="27" nillable="true" ma:taxonomy="true" ma:internalName="m6878b9dd7994da4ba144f95347d99c6" ma:taxonomyFieldName="Track" ma:displayName="Track" ma:readOnly="false" ma:default="" ma:fieldId="{66878b9d-d799-4da4-ba14-4f95347d99c6}" ma:sspId="e385fb40-52d4-4fae-9c5b-3e8ff8a5878e" ma:termSetId="8113a965-58e2-4a85-99b9-55376be5482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fc15c16204564de583b4c942b10d19ec" ma:index="29" nillable="true" ma:taxonomy="true" ma:internalName="fc15c16204564de583b4c942b10d19ec" ma:taxonomyFieldName="Audience1" ma:displayName="Audience" ma:default="" ma:fieldId="{fc15c162-0456-4de5-83b4-c942b10d19ec}" ma:taxonomyMulti="true" ma:sspId="e385fb40-52d4-4fae-9c5b-3e8ff8a5878e" ma:termSetId="02c0b350-7782-44ed-b079-a5ef0c1b9fe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3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description="" ma:hidden="true" ma:list="{0d8ba32e-6f24-4e39-985b-e3fd5ec6bdb7}" ma:internalName="TaxCatchAll" ma:showField="CatchAllData" ma:web="01c77077-aee4-4b5f-bd4e-9cd40a6fff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0d8ba32e-6f24-4e39-985b-e3fd5ec6bdb7}" ma:internalName="TaxCatchAllLabel" ma:readOnly="true" ma:showField="CatchAllDataLabel" ma:web="01c77077-aee4-4b5f-bd4e-9cd40a6fff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35" nillable="true" ma:taxonomy="true" ma:internalName="TaxKeywordTaxHTField" ma:taxonomyFieldName="TaxKeyword" ma:displayName="Enterprise Keywords" ma:fieldId="{23f27201-bee3-471e-b2e7-b64fd8b7ca38}" ma:taxonomyMulti="true" ma:sspId="e385fb40-52d4-4fae-9c5b-3e8ff8a5878e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NumberofDownloads" ma:index="40" nillable="true" ma:displayName="NumberofDownloads" ma:internalName="NumberofDownload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73fc-3231-4e3a-893b-6d7f7cd32766" elementFormDefault="qualified">
    <xsd:import namespace="http://schemas.microsoft.com/office/2006/documentManagement/types"/>
    <xsd:import namespace="http://schemas.microsoft.com/office/infopath/2007/PartnerControls"/>
    <xsd:element name="Target_x0020_Audiences" ma:index="37" nillable="true" ma:displayName="Target Audiences" ma:internalName="Target_x0020_Audiences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3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90F116-B58F-4255-B05B-DA3808E0E5C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01c77077-aee4-4b5f-bd4e-9cd40a6fff29"/>
    <ds:schemaRef ds:uri="8ff673fc-3231-4e3a-893b-6d7f7cd32766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8F288A-5131-4E80-AB86-F10FC03738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1c77077-aee4-4b5f-bd4e-9cd40a6fff29"/>
    <ds:schemaRef ds:uri="230e9df3-be65-4c73-a93b-d1236ebd677e"/>
    <ds:schemaRef ds:uri="8ff673fc-3231-4e3a-893b-6d7f7cd327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Microsoft_2016_16x9_Template_v02</Template>
  <TotalTime>14305</TotalTime>
  <Words>1236</Words>
  <Application>Microsoft Office PowerPoint</Application>
  <PresentationFormat>Custom</PresentationFormat>
  <Paragraphs>154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Consolas</vt:lpstr>
      <vt:lpstr>Segoe UI</vt:lpstr>
      <vt:lpstr>Segoe UI Light</vt:lpstr>
      <vt:lpstr>Wingdings</vt:lpstr>
      <vt:lpstr>5-50002_Ignite_Breakout_Template</vt:lpstr>
      <vt:lpstr>6-30537_Envision 2016 Concurrent Template_Dark</vt:lpstr>
      <vt:lpstr>1_5-50002_Ignite_Breakout_Template</vt:lpstr>
      <vt:lpstr>2_5-50002_Ignite_Breakout_Template</vt:lpstr>
      <vt:lpstr>3_5-50002_Ignite_Breakout_Template</vt:lpstr>
      <vt:lpstr>OneDrive Hybrid</vt:lpstr>
      <vt:lpstr>Sponsors</vt:lpstr>
      <vt:lpstr>Ajanda</vt:lpstr>
      <vt:lpstr>Hybrid OneDrive </vt:lpstr>
      <vt:lpstr>PowerPoint Presentation</vt:lpstr>
      <vt:lpstr>Neden Hybrid OneDrive</vt:lpstr>
      <vt:lpstr>Minimum Gereksinimler</vt:lpstr>
      <vt:lpstr>Ön Koşullar</vt:lpstr>
      <vt:lpstr>Demo</vt:lpstr>
      <vt:lpstr>PowerPoint Presentation</vt:lpstr>
      <vt:lpstr>PowerPoint Presentation</vt:lpstr>
      <vt:lpstr>PowerPoint Presentation</vt:lpstr>
      <vt:lpstr>PowerPoint Presentation</vt:lpstr>
      <vt:lpstr>Bilinen Sorunlar ve Çözüm yolları</vt:lpstr>
      <vt:lpstr>Bilinen Sorunlar</vt:lpstr>
      <vt:lpstr>Bilinen Sorunlar</vt:lpstr>
      <vt:lpstr>Bilinen Sorunlar</vt:lpstr>
      <vt:lpstr>Bilinen Sorunlar</vt:lpstr>
      <vt:lpstr>Bilinen Sorunlar</vt:lpstr>
      <vt:lpstr>Bilinen Sorunlar</vt:lpstr>
      <vt:lpstr>Bilinen Sorunlar</vt:lpstr>
      <vt:lpstr>Referanslar</vt:lpstr>
      <vt:lpstr>Q&amp;A</vt:lpstr>
      <vt:lpstr>PowerPoint Presentation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business applications with Power Apps, Microsoft Flow, and Office 365</dc:title>
  <dc:subject>&lt;Speech title here&gt;</dc:subject>
  <dc:creator>MS Events 0083</dc:creator>
  <cp:keywords>Microsoft 2016</cp:keywords>
  <dc:description>Template: Mitchell Derrey, Silverfox Productions_x000d_
Formatting: _x000d_
Audience Type:</dc:description>
  <cp:lastModifiedBy>Bugra Postaci</cp:lastModifiedBy>
  <cp:revision>221</cp:revision>
  <dcterms:created xsi:type="dcterms:W3CDTF">2016-09-29T14:58:23Z</dcterms:created>
  <dcterms:modified xsi:type="dcterms:W3CDTF">2019-12-13T12:03:18Z</dcterms:modified>
  <cp:category>Microsoft 2016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0x01010031DCF4CA090F824DB1E4CCBB6B9D64EA00101E8AAD132F8F4D96340D6376C8BB3E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>177;#Georgia World Congress Center|ea0ece34-59a6-4d43-8d9e-d0f9e2a2f1ce</vt:lpwstr>
  </property>
  <property fmtid="{D5CDD505-2E9C-101B-9397-08002B2CF9AE}" pid="7" name="Track">
    <vt:lpwstr/>
  </property>
  <property fmtid="{D5CDD505-2E9C-101B-9397-08002B2CF9AE}" pid="8" name="Event Location">
    <vt:lpwstr>176;#Atlanta|01fb9831-5840-48a0-a576-3e48f42baa53</vt:lpwstr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TaxKeyword">
    <vt:lpwstr>174;#Microsoft Ignite 2016|e2f6a88c-86f9-4b25-a2af-b5c3afa8c82a</vt:lpwstr>
  </property>
  <property fmtid="{D5CDD505-2E9C-101B-9397-08002B2CF9AE}" pid="12" name="Audience1">
    <vt:lpwstr/>
  </property>
  <property fmtid="{D5CDD505-2E9C-101B-9397-08002B2CF9AE}" pid="13" name="Event Name">
    <vt:lpwstr>175;#Microsoft Ignite|9323c522-fe4b-4922-816b-10a1920d7afb</vt:lpwstr>
  </property>
  <property fmtid="{D5CDD505-2E9C-101B-9397-08002B2CF9AE}" pid="14" name="MSIP_Label_f42aa342-8706-4288-bd11-ebb85995028c_Enabled">
    <vt:lpwstr>True</vt:lpwstr>
  </property>
  <property fmtid="{D5CDD505-2E9C-101B-9397-08002B2CF9AE}" pid="15" name="MSIP_Label_f42aa342-8706-4288-bd11-ebb85995028c_SiteId">
    <vt:lpwstr>72f988bf-86f1-41af-91ab-2d7cd011db47</vt:lpwstr>
  </property>
  <property fmtid="{D5CDD505-2E9C-101B-9397-08002B2CF9AE}" pid="16" name="MSIP_Label_f42aa342-8706-4288-bd11-ebb85995028c_Owner">
    <vt:lpwstr>bpostaci@microsoft.com</vt:lpwstr>
  </property>
  <property fmtid="{D5CDD505-2E9C-101B-9397-08002B2CF9AE}" pid="17" name="MSIP_Label_f42aa342-8706-4288-bd11-ebb85995028c_SetDate">
    <vt:lpwstr>2019-11-14T11:59:16.3404335Z</vt:lpwstr>
  </property>
  <property fmtid="{D5CDD505-2E9C-101B-9397-08002B2CF9AE}" pid="18" name="MSIP_Label_f42aa342-8706-4288-bd11-ebb85995028c_Name">
    <vt:lpwstr>General</vt:lpwstr>
  </property>
  <property fmtid="{D5CDD505-2E9C-101B-9397-08002B2CF9AE}" pid="19" name="MSIP_Label_f42aa342-8706-4288-bd11-ebb85995028c_Application">
    <vt:lpwstr>Microsoft Azure Information Protection</vt:lpwstr>
  </property>
  <property fmtid="{D5CDD505-2E9C-101B-9397-08002B2CF9AE}" pid="20" name="MSIP_Label_f42aa342-8706-4288-bd11-ebb85995028c_ActionId">
    <vt:lpwstr>6a8fa300-e99b-4906-a56c-9c8056d5f858</vt:lpwstr>
  </property>
  <property fmtid="{D5CDD505-2E9C-101B-9397-08002B2CF9AE}" pid="21" name="MSIP_Label_f42aa342-8706-4288-bd11-ebb85995028c_Extended_MSFT_Method">
    <vt:lpwstr>Automatic</vt:lpwstr>
  </property>
  <property fmtid="{D5CDD505-2E9C-101B-9397-08002B2CF9AE}" pid="22" name="Sensitivity">
    <vt:lpwstr>General</vt:lpwstr>
  </property>
</Properties>
</file>